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1" r:id="rId3"/>
    <p:sldId id="262" r:id="rId4"/>
    <p:sldId id="258" r:id="rId5"/>
    <p:sldId id="268" r:id="rId6"/>
    <p:sldId id="259" r:id="rId7"/>
    <p:sldId id="260" r:id="rId8"/>
    <p:sldId id="263" r:id="rId9"/>
    <p:sldId id="265" r:id="rId10"/>
    <p:sldId id="273" r:id="rId11"/>
    <p:sldId id="274" r:id="rId12"/>
    <p:sldId id="277" r:id="rId13"/>
    <p:sldId id="275" r:id="rId14"/>
    <p:sldId id="276" r:id="rId15"/>
    <p:sldId id="278" r:id="rId16"/>
    <p:sldId id="272" r:id="rId17"/>
    <p:sldId id="271" r:id="rId18"/>
    <p:sldId id="266" r:id="rId19"/>
    <p:sldId id="267" r:id="rId20"/>
    <p:sldId id="269" r:id="rId21"/>
    <p:sldId id="270" r:id="rId22"/>
    <p:sldId id="264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292305-8CBC-B199-939A-3C5A45044C95}" name="Daniel Rice" initials="DR" userId="S::Daniel.Rice@twdb.texas.gov::a2ae1171-3202-4f10-ab6e-519842645a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5A4"/>
    <a:srgbClr val="D9D9D9"/>
    <a:srgbClr val="BBCEDD"/>
    <a:srgbClr val="000064"/>
    <a:srgbClr val="CCECFF"/>
    <a:srgbClr val="007DB8"/>
    <a:srgbClr val="212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9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4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B17D5-E0A0-4A9B-AAB9-3AF48C7DB4F5}" type="doc">
      <dgm:prSet loTypeId="urn:microsoft.com/office/officeart/2018/5/layout/IconLeaf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EC0ACE-58F2-4D72-AA0B-DF5317A2EDBE}">
      <dgm:prSet/>
      <dgm:spPr/>
      <dgm:t>
        <a:bodyPr/>
        <a:lstStyle/>
        <a:p>
          <a:pPr>
            <a:defRPr cap="all"/>
          </a:pPr>
          <a:r>
            <a:rPr lang="en-US" b="0" i="0" dirty="0"/>
            <a:t>Utilities with a current financial OBLIGATION TO TWDB</a:t>
          </a:r>
          <a:endParaRPr lang="en-US" dirty="0"/>
        </a:p>
      </dgm:t>
    </dgm:pt>
    <dgm:pt modelId="{80121916-7DB4-4945-8BEE-A1E6BD6494AA}" type="parTrans" cxnId="{4FDC376C-4F44-40FB-B8C1-8096284BA6E1}">
      <dgm:prSet/>
      <dgm:spPr/>
      <dgm:t>
        <a:bodyPr/>
        <a:lstStyle/>
        <a:p>
          <a:endParaRPr lang="en-US"/>
        </a:p>
      </dgm:t>
    </dgm:pt>
    <dgm:pt modelId="{E9ABC328-04EB-4AC4-A386-B652F9F708F1}" type="sibTrans" cxnId="{4FDC376C-4F44-40FB-B8C1-8096284BA6E1}">
      <dgm:prSet/>
      <dgm:spPr/>
      <dgm:t>
        <a:bodyPr/>
        <a:lstStyle/>
        <a:p>
          <a:endParaRPr lang="en-US"/>
        </a:p>
      </dgm:t>
    </dgm:pt>
    <dgm:pt modelId="{ABC569AD-22F6-4B94-9553-13B359D6FE86}">
      <dgm:prSet/>
      <dgm:spPr/>
      <dgm:t>
        <a:bodyPr/>
        <a:lstStyle/>
        <a:p>
          <a:pPr>
            <a:defRPr cap="all"/>
          </a:pPr>
          <a:r>
            <a:rPr lang="en-US" b="0" i="0" dirty="0"/>
            <a:t>Utilities REQUESTING FINANCIAL ASSISTANCE FROM TWDB</a:t>
          </a:r>
          <a:endParaRPr lang="en-US" dirty="0"/>
        </a:p>
      </dgm:t>
    </dgm:pt>
    <dgm:pt modelId="{DAC823F0-4C9B-4B3E-8CA9-FAE9E358E544}" type="parTrans" cxnId="{2C2540A9-FEFC-4292-A321-55010694C4CE}">
      <dgm:prSet/>
      <dgm:spPr/>
      <dgm:t>
        <a:bodyPr/>
        <a:lstStyle/>
        <a:p>
          <a:endParaRPr lang="en-US"/>
        </a:p>
      </dgm:t>
    </dgm:pt>
    <dgm:pt modelId="{6A876E8C-DB4D-404D-B7AA-1A2081B60ADD}" type="sibTrans" cxnId="{2C2540A9-FEFC-4292-A321-55010694C4CE}">
      <dgm:prSet/>
      <dgm:spPr/>
      <dgm:t>
        <a:bodyPr/>
        <a:lstStyle/>
        <a:p>
          <a:endParaRPr lang="en-US"/>
        </a:p>
      </dgm:t>
    </dgm:pt>
    <dgm:pt modelId="{D41E5FA0-8A93-4BFA-BC9E-0AEA67C1AEB2}" type="pres">
      <dgm:prSet presAssocID="{95DB17D5-E0A0-4A9B-AAB9-3AF48C7DB4F5}" presName="root" presStyleCnt="0">
        <dgm:presLayoutVars>
          <dgm:dir/>
          <dgm:resizeHandles val="exact"/>
        </dgm:presLayoutVars>
      </dgm:prSet>
      <dgm:spPr/>
    </dgm:pt>
    <dgm:pt modelId="{9EE8F385-823A-4E4E-84A3-4DEB83C33DA4}" type="pres">
      <dgm:prSet presAssocID="{5DEC0ACE-58F2-4D72-AA0B-DF5317A2EDBE}" presName="compNode" presStyleCnt="0"/>
      <dgm:spPr/>
    </dgm:pt>
    <dgm:pt modelId="{7236871E-B171-4982-AD14-884E7256A539}" type="pres">
      <dgm:prSet presAssocID="{5DEC0ACE-58F2-4D72-AA0B-DF5317A2EDBE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  <a:solidFill>
          <a:srgbClr val="D9D9D9"/>
        </a:solidFill>
        <a:ln>
          <a:solidFill>
            <a:srgbClr val="4375A4"/>
          </a:solidFill>
        </a:ln>
      </dgm:spPr>
    </dgm:pt>
    <dgm:pt modelId="{4A4693A4-1EFF-40AB-8313-2E31E8D17781}" type="pres">
      <dgm:prSet presAssocID="{5DEC0ACE-58F2-4D72-AA0B-DF5317A2EDBE}" presName="iconRect" presStyleLbl="node1" presStyleIdx="0" presStyleCnt="2"/>
      <dgm:spPr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outline"/>
        </a:ext>
      </dgm:extLst>
    </dgm:pt>
    <dgm:pt modelId="{8D799F8D-560D-46BE-B8ED-B1405FE04233}" type="pres">
      <dgm:prSet presAssocID="{5DEC0ACE-58F2-4D72-AA0B-DF5317A2EDBE}" presName="spaceRect" presStyleCnt="0"/>
      <dgm:spPr/>
    </dgm:pt>
    <dgm:pt modelId="{F714DFFC-0C36-4B5A-A554-F39235C65A16}" type="pres">
      <dgm:prSet presAssocID="{5DEC0ACE-58F2-4D72-AA0B-DF5317A2EDBE}" presName="textRect" presStyleLbl="revTx" presStyleIdx="0" presStyleCnt="2">
        <dgm:presLayoutVars>
          <dgm:chMax val="1"/>
          <dgm:chPref val="1"/>
        </dgm:presLayoutVars>
      </dgm:prSet>
      <dgm:spPr/>
    </dgm:pt>
    <dgm:pt modelId="{17360EDB-5ED9-4810-AD2D-D78A6B400E0B}" type="pres">
      <dgm:prSet presAssocID="{E9ABC328-04EB-4AC4-A386-B652F9F708F1}" presName="sibTrans" presStyleCnt="0"/>
      <dgm:spPr/>
    </dgm:pt>
    <dgm:pt modelId="{7107A57A-7DA0-4480-83D3-3678BCD4BEBE}" type="pres">
      <dgm:prSet presAssocID="{ABC569AD-22F6-4B94-9553-13B359D6FE86}" presName="compNode" presStyleCnt="0"/>
      <dgm:spPr/>
    </dgm:pt>
    <dgm:pt modelId="{53C960B0-618A-414A-8122-97FCAD7B14B4}" type="pres">
      <dgm:prSet presAssocID="{ABC569AD-22F6-4B94-9553-13B359D6FE86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  <a:solidFill>
          <a:srgbClr val="D9D9D9"/>
        </a:solidFill>
        <a:ln>
          <a:solidFill>
            <a:srgbClr val="000064"/>
          </a:solidFill>
        </a:ln>
      </dgm:spPr>
    </dgm:pt>
    <dgm:pt modelId="{8D409B0F-F7F3-4C14-8455-081B23102079}" type="pres">
      <dgm:prSet presAssocID="{ABC569AD-22F6-4B94-9553-13B359D6FE86}" presName="iconRect" presStyleLbl="node1" presStyleIdx="1" presStyleCnt="2"/>
      <dgm:spPr>
        <a:blipFill>
          <a:blip xmlns:r="http://schemas.openxmlformats.org/officeDocument/2006/relationships" r:embed="rId3">
            <a:biLevel thresh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an outline"/>
        </a:ext>
      </dgm:extLst>
    </dgm:pt>
    <dgm:pt modelId="{8D9DCD42-3C5E-4152-89ED-3263E9FCD77D}" type="pres">
      <dgm:prSet presAssocID="{ABC569AD-22F6-4B94-9553-13B359D6FE86}" presName="spaceRect" presStyleCnt="0"/>
      <dgm:spPr/>
    </dgm:pt>
    <dgm:pt modelId="{FDBE043E-B2CD-4B26-B45C-B6910FEFE7EA}" type="pres">
      <dgm:prSet presAssocID="{ABC569AD-22F6-4B94-9553-13B359D6FE8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E7B3A5F-74F8-42E1-9966-36F60DF81FC3}" type="presOf" srcId="{5DEC0ACE-58F2-4D72-AA0B-DF5317A2EDBE}" destId="{F714DFFC-0C36-4B5A-A554-F39235C65A16}" srcOrd="0" destOrd="0" presId="urn:microsoft.com/office/officeart/2018/5/layout/IconLeafLabelList"/>
    <dgm:cxn modelId="{4FDC376C-4F44-40FB-B8C1-8096284BA6E1}" srcId="{95DB17D5-E0A0-4A9B-AAB9-3AF48C7DB4F5}" destId="{5DEC0ACE-58F2-4D72-AA0B-DF5317A2EDBE}" srcOrd="0" destOrd="0" parTransId="{80121916-7DB4-4945-8BEE-A1E6BD6494AA}" sibTransId="{E9ABC328-04EB-4AC4-A386-B652F9F708F1}"/>
    <dgm:cxn modelId="{7BB8A74C-9572-4070-8212-BD341E02538F}" type="presOf" srcId="{ABC569AD-22F6-4B94-9553-13B359D6FE86}" destId="{FDBE043E-B2CD-4B26-B45C-B6910FEFE7EA}" srcOrd="0" destOrd="0" presId="urn:microsoft.com/office/officeart/2018/5/layout/IconLeafLabelList"/>
    <dgm:cxn modelId="{2C2540A9-FEFC-4292-A321-55010694C4CE}" srcId="{95DB17D5-E0A0-4A9B-AAB9-3AF48C7DB4F5}" destId="{ABC569AD-22F6-4B94-9553-13B359D6FE86}" srcOrd="1" destOrd="0" parTransId="{DAC823F0-4C9B-4B3E-8CA9-FAE9E358E544}" sibTransId="{6A876E8C-DB4D-404D-B7AA-1A2081B60ADD}"/>
    <dgm:cxn modelId="{95650DEE-9D08-4E50-8ACB-E137AAE40304}" type="presOf" srcId="{95DB17D5-E0A0-4A9B-AAB9-3AF48C7DB4F5}" destId="{D41E5FA0-8A93-4BFA-BC9E-0AEA67C1AEB2}" srcOrd="0" destOrd="0" presId="urn:microsoft.com/office/officeart/2018/5/layout/IconLeafLabelList"/>
    <dgm:cxn modelId="{6C71D8F6-27C7-4617-8B24-92EE369BDF8B}" type="presParOf" srcId="{D41E5FA0-8A93-4BFA-BC9E-0AEA67C1AEB2}" destId="{9EE8F385-823A-4E4E-84A3-4DEB83C33DA4}" srcOrd="0" destOrd="0" presId="urn:microsoft.com/office/officeart/2018/5/layout/IconLeafLabelList"/>
    <dgm:cxn modelId="{187D4A2F-CCB1-4A3C-8904-B576BC959630}" type="presParOf" srcId="{9EE8F385-823A-4E4E-84A3-4DEB83C33DA4}" destId="{7236871E-B171-4982-AD14-884E7256A539}" srcOrd="0" destOrd="0" presId="urn:microsoft.com/office/officeart/2018/5/layout/IconLeafLabelList"/>
    <dgm:cxn modelId="{A7FB69D8-6A6A-469F-B196-341EF85B6F61}" type="presParOf" srcId="{9EE8F385-823A-4E4E-84A3-4DEB83C33DA4}" destId="{4A4693A4-1EFF-40AB-8313-2E31E8D17781}" srcOrd="1" destOrd="0" presId="urn:microsoft.com/office/officeart/2018/5/layout/IconLeafLabelList"/>
    <dgm:cxn modelId="{D3EA3F4D-9A56-4ABB-8A89-7B708C9E5DDB}" type="presParOf" srcId="{9EE8F385-823A-4E4E-84A3-4DEB83C33DA4}" destId="{8D799F8D-560D-46BE-B8ED-B1405FE04233}" srcOrd="2" destOrd="0" presId="urn:microsoft.com/office/officeart/2018/5/layout/IconLeafLabelList"/>
    <dgm:cxn modelId="{D64AAB85-6FA5-42D8-BFD5-50A9A4C9CB2E}" type="presParOf" srcId="{9EE8F385-823A-4E4E-84A3-4DEB83C33DA4}" destId="{F714DFFC-0C36-4B5A-A554-F39235C65A16}" srcOrd="3" destOrd="0" presId="urn:microsoft.com/office/officeart/2018/5/layout/IconLeafLabelList"/>
    <dgm:cxn modelId="{67D332D2-43B1-4B4D-BEEA-A0ED2846969C}" type="presParOf" srcId="{D41E5FA0-8A93-4BFA-BC9E-0AEA67C1AEB2}" destId="{17360EDB-5ED9-4810-AD2D-D78A6B400E0B}" srcOrd="1" destOrd="0" presId="urn:microsoft.com/office/officeart/2018/5/layout/IconLeafLabelList"/>
    <dgm:cxn modelId="{48C7E421-2AFC-4DAD-A214-62F4E76C012A}" type="presParOf" srcId="{D41E5FA0-8A93-4BFA-BC9E-0AEA67C1AEB2}" destId="{7107A57A-7DA0-4480-83D3-3678BCD4BEBE}" srcOrd="2" destOrd="0" presId="urn:microsoft.com/office/officeart/2018/5/layout/IconLeafLabelList"/>
    <dgm:cxn modelId="{C8A0C9EA-4EDC-492C-9E6A-391CD354BD79}" type="presParOf" srcId="{7107A57A-7DA0-4480-83D3-3678BCD4BEBE}" destId="{53C960B0-618A-414A-8122-97FCAD7B14B4}" srcOrd="0" destOrd="0" presId="urn:microsoft.com/office/officeart/2018/5/layout/IconLeafLabelList"/>
    <dgm:cxn modelId="{298C1F88-484B-4E3F-BE61-68F6FFB3DC60}" type="presParOf" srcId="{7107A57A-7DA0-4480-83D3-3678BCD4BEBE}" destId="{8D409B0F-F7F3-4C14-8455-081B23102079}" srcOrd="1" destOrd="0" presId="urn:microsoft.com/office/officeart/2018/5/layout/IconLeafLabelList"/>
    <dgm:cxn modelId="{F8D30A60-AA8A-4070-A470-5ABEE2B955A5}" type="presParOf" srcId="{7107A57A-7DA0-4480-83D3-3678BCD4BEBE}" destId="{8D9DCD42-3C5E-4152-89ED-3263E9FCD77D}" srcOrd="2" destOrd="0" presId="urn:microsoft.com/office/officeart/2018/5/layout/IconLeafLabelList"/>
    <dgm:cxn modelId="{722BC5D3-1742-495A-94B3-A53635C07D2F}" type="presParOf" srcId="{7107A57A-7DA0-4480-83D3-3678BCD4BEBE}" destId="{FDBE043E-B2CD-4B26-B45C-B6910FEFE7E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D49153-241B-46AB-A13A-C23313CC1F0C}" type="doc">
      <dgm:prSet loTypeId="urn:microsoft.com/office/officeart/2016/7/layout/HorizontalAction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2E4E828-FF6C-472B-A58A-2CE7F087DD2E}">
      <dgm:prSet/>
      <dgm:spPr>
        <a:solidFill>
          <a:srgbClr val="D9D9D9">
            <a:alpha val="90000"/>
          </a:srgbClr>
        </a:solidFill>
        <a:ln>
          <a:solidFill>
            <a:srgbClr val="D9D9D9">
              <a:alpha val="90000"/>
            </a:srgbClr>
          </a:solidFill>
        </a:ln>
      </dgm:spPr>
      <dgm:t>
        <a:bodyPr/>
        <a:lstStyle/>
        <a:p>
          <a:r>
            <a:rPr lang="en-US"/>
            <a:t>Improve audit credibility and data quality</a:t>
          </a:r>
        </a:p>
      </dgm:t>
    </dgm:pt>
    <dgm:pt modelId="{61AA4EFF-810B-4208-8038-CFD818FB7307}" type="parTrans" cxnId="{1E6CF35F-EC4D-4BBC-A70E-36695FB6A2EB}">
      <dgm:prSet/>
      <dgm:spPr/>
      <dgm:t>
        <a:bodyPr/>
        <a:lstStyle/>
        <a:p>
          <a:endParaRPr lang="en-US"/>
        </a:p>
      </dgm:t>
    </dgm:pt>
    <dgm:pt modelId="{6E00BF33-8D6D-42E1-B4AC-F8D284429D51}" type="sibTrans" cxnId="{1E6CF35F-EC4D-4BBC-A70E-36695FB6A2EB}">
      <dgm:prSet/>
      <dgm:spPr/>
      <dgm:t>
        <a:bodyPr/>
        <a:lstStyle/>
        <a:p>
          <a:endParaRPr lang="en-US"/>
        </a:p>
      </dgm:t>
    </dgm:pt>
    <dgm:pt modelId="{56658BCB-20AA-4D82-9410-13A56D8787CF}">
      <dgm:prSet/>
      <dgm:spPr>
        <a:solidFill>
          <a:srgbClr val="4375A4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/>
            <a:t>Help</a:t>
          </a:r>
        </a:p>
      </dgm:t>
    </dgm:pt>
    <dgm:pt modelId="{D18B2AE8-B1E6-4F8D-BC80-77FC15B28E7A}" type="parTrans" cxnId="{9CD921A0-1F2C-4FC2-BFBF-D3BF72D84D86}">
      <dgm:prSet/>
      <dgm:spPr/>
      <dgm:t>
        <a:bodyPr/>
        <a:lstStyle/>
        <a:p>
          <a:endParaRPr lang="en-US"/>
        </a:p>
      </dgm:t>
    </dgm:pt>
    <dgm:pt modelId="{6D789496-4095-4E21-936C-CC6208F19108}" type="sibTrans" cxnId="{9CD921A0-1F2C-4FC2-BFBF-D3BF72D84D86}">
      <dgm:prSet/>
      <dgm:spPr/>
      <dgm:t>
        <a:bodyPr/>
        <a:lstStyle/>
        <a:p>
          <a:endParaRPr lang="en-US"/>
        </a:p>
      </dgm:t>
    </dgm:pt>
    <dgm:pt modelId="{B50541D7-4058-4320-93C8-582C703E8FA7}">
      <dgm:prSet/>
      <dgm:spPr>
        <a:solidFill>
          <a:srgbClr val="D9D9D9">
            <a:alpha val="90000"/>
          </a:srgbClr>
        </a:solidFill>
        <a:ln>
          <a:solidFill>
            <a:srgbClr val="D9D9D9">
              <a:alpha val="90000"/>
            </a:srgbClr>
          </a:solidFill>
        </a:ln>
      </dgm:spPr>
      <dgm:t>
        <a:bodyPr/>
        <a:lstStyle/>
        <a:p>
          <a:r>
            <a:rPr lang="en-US" dirty="0"/>
            <a:t>Help utilities identify actionable insights to mitigate water loss</a:t>
          </a:r>
        </a:p>
      </dgm:t>
    </dgm:pt>
    <dgm:pt modelId="{178D3130-D776-4596-AB4E-900967084F97}" type="parTrans" cxnId="{0B47D9D0-F29E-4B6C-A3D7-0E5439212A17}">
      <dgm:prSet/>
      <dgm:spPr/>
      <dgm:t>
        <a:bodyPr/>
        <a:lstStyle/>
        <a:p>
          <a:endParaRPr lang="en-US"/>
        </a:p>
      </dgm:t>
    </dgm:pt>
    <dgm:pt modelId="{EBC06BA1-5AAC-4EEA-A780-45B51CFB77F3}" type="sibTrans" cxnId="{0B47D9D0-F29E-4B6C-A3D7-0E5439212A17}">
      <dgm:prSet/>
      <dgm:spPr/>
      <dgm:t>
        <a:bodyPr/>
        <a:lstStyle/>
        <a:p>
          <a:endParaRPr lang="en-US"/>
        </a:p>
      </dgm:t>
    </dgm:pt>
    <dgm:pt modelId="{8104CD52-793E-436D-A2B0-9EEC2830CB97}">
      <dgm:prSet/>
      <dgm:spPr>
        <a:solidFill>
          <a:srgbClr val="4375A4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/>
            <a:t>Support</a:t>
          </a:r>
        </a:p>
      </dgm:t>
    </dgm:pt>
    <dgm:pt modelId="{EFE7290C-C045-4D14-8C86-D534B282B792}" type="parTrans" cxnId="{B24B726C-8281-458A-9C53-84EBCC1E0436}">
      <dgm:prSet/>
      <dgm:spPr/>
      <dgm:t>
        <a:bodyPr/>
        <a:lstStyle/>
        <a:p>
          <a:endParaRPr lang="en-US"/>
        </a:p>
      </dgm:t>
    </dgm:pt>
    <dgm:pt modelId="{5DDABD56-6B54-4A5A-89F6-16BEF7C3399C}" type="sibTrans" cxnId="{B24B726C-8281-458A-9C53-84EBCC1E0436}">
      <dgm:prSet/>
      <dgm:spPr/>
      <dgm:t>
        <a:bodyPr/>
        <a:lstStyle/>
        <a:p>
          <a:endParaRPr lang="en-US"/>
        </a:p>
      </dgm:t>
    </dgm:pt>
    <dgm:pt modelId="{22F1A9BA-C376-441C-9401-23745E8E6B5E}">
      <dgm:prSet/>
      <dgm:spPr>
        <a:solidFill>
          <a:srgbClr val="D9D9D9">
            <a:alpha val="90000"/>
          </a:srgbClr>
        </a:solidFill>
        <a:ln>
          <a:solidFill>
            <a:srgbClr val="D9D9D9">
              <a:alpha val="90000"/>
            </a:srgbClr>
          </a:solidFill>
        </a:ln>
      </dgm:spPr>
      <dgm:t>
        <a:bodyPr/>
        <a:lstStyle/>
        <a:p>
          <a:r>
            <a:rPr lang="en-US"/>
            <a:t>Support compliance with TWDB financial assistance requirements</a:t>
          </a:r>
        </a:p>
      </dgm:t>
    </dgm:pt>
    <dgm:pt modelId="{7854FC64-01DD-49C5-8905-FA5DF96CA180}" type="parTrans" cxnId="{1E991E1A-3EC4-4D97-9FDE-EFCEA86CFF97}">
      <dgm:prSet/>
      <dgm:spPr/>
      <dgm:t>
        <a:bodyPr/>
        <a:lstStyle/>
        <a:p>
          <a:endParaRPr lang="en-US"/>
        </a:p>
      </dgm:t>
    </dgm:pt>
    <dgm:pt modelId="{E6BD0466-216F-47BD-A105-1BA8103D3FDE}" type="sibTrans" cxnId="{1E991E1A-3EC4-4D97-9FDE-EFCEA86CFF97}">
      <dgm:prSet/>
      <dgm:spPr/>
      <dgm:t>
        <a:bodyPr/>
        <a:lstStyle/>
        <a:p>
          <a:endParaRPr lang="en-US"/>
        </a:p>
      </dgm:t>
    </dgm:pt>
    <dgm:pt modelId="{56EDC2AB-0831-48FC-87CB-4ED9940A2DCD}">
      <dgm:prSet/>
      <dgm:spPr>
        <a:solidFill>
          <a:srgbClr val="4375A4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dirty="0"/>
            <a:t>Promote</a:t>
          </a:r>
        </a:p>
      </dgm:t>
    </dgm:pt>
    <dgm:pt modelId="{4BF76F15-B6A6-486C-AB7B-D00EA2DA9338}" type="parTrans" cxnId="{4F2129BE-8C73-465C-95EF-3BA549986F98}">
      <dgm:prSet/>
      <dgm:spPr/>
      <dgm:t>
        <a:bodyPr/>
        <a:lstStyle/>
        <a:p>
          <a:endParaRPr lang="en-US"/>
        </a:p>
      </dgm:t>
    </dgm:pt>
    <dgm:pt modelId="{D9F98E1D-AC84-4B8D-B96C-29066E932171}" type="sibTrans" cxnId="{4F2129BE-8C73-465C-95EF-3BA549986F98}">
      <dgm:prSet/>
      <dgm:spPr/>
      <dgm:t>
        <a:bodyPr/>
        <a:lstStyle/>
        <a:p>
          <a:endParaRPr lang="en-US"/>
        </a:p>
      </dgm:t>
    </dgm:pt>
    <dgm:pt modelId="{FBE66B64-2572-425D-95CD-EF94A57C694D}">
      <dgm:prSet/>
      <dgm:spPr>
        <a:solidFill>
          <a:srgbClr val="D9D9D9">
            <a:alpha val="90000"/>
          </a:srgbClr>
        </a:solidFill>
        <a:ln>
          <a:solidFill>
            <a:srgbClr val="D9D9D9">
              <a:alpha val="90000"/>
            </a:srgbClr>
          </a:solidFill>
        </a:ln>
      </dgm:spPr>
      <dgm:t>
        <a:bodyPr/>
        <a:lstStyle/>
        <a:p>
          <a:r>
            <a:rPr lang="en-US" dirty="0"/>
            <a:t>Promote transparency and trust between utilities and TWDB</a:t>
          </a:r>
        </a:p>
      </dgm:t>
    </dgm:pt>
    <dgm:pt modelId="{0B61E3B0-195C-4780-8027-C17012EF4E40}" type="parTrans" cxnId="{9A964E73-073A-4ABE-8A42-99585A8DAFC6}">
      <dgm:prSet/>
      <dgm:spPr/>
      <dgm:t>
        <a:bodyPr/>
        <a:lstStyle/>
        <a:p>
          <a:endParaRPr lang="en-US"/>
        </a:p>
      </dgm:t>
    </dgm:pt>
    <dgm:pt modelId="{B9A12BDB-8006-442E-AF96-4EAD4677FB27}" type="sibTrans" cxnId="{9A964E73-073A-4ABE-8A42-99585A8DAFC6}">
      <dgm:prSet/>
      <dgm:spPr/>
      <dgm:t>
        <a:bodyPr/>
        <a:lstStyle/>
        <a:p>
          <a:endParaRPr lang="en-US"/>
        </a:p>
      </dgm:t>
    </dgm:pt>
    <dgm:pt modelId="{44EDA030-7B5E-4CA7-8A4F-F7E9AAC293C4}">
      <dgm:prSet/>
      <dgm:spPr>
        <a:solidFill>
          <a:srgbClr val="4375A4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dirty="0"/>
            <a:t>Improve</a:t>
          </a:r>
        </a:p>
      </dgm:t>
    </dgm:pt>
    <dgm:pt modelId="{418CC71F-3C9C-423B-81DD-733E38306BB2}" type="sibTrans" cxnId="{A215D871-0AE4-4794-B444-05A321185BC2}">
      <dgm:prSet/>
      <dgm:spPr/>
      <dgm:t>
        <a:bodyPr/>
        <a:lstStyle/>
        <a:p>
          <a:endParaRPr lang="en-US"/>
        </a:p>
      </dgm:t>
    </dgm:pt>
    <dgm:pt modelId="{783CB85C-1DAC-48EE-81FA-C37228FCD8B8}" type="parTrans" cxnId="{A215D871-0AE4-4794-B444-05A321185BC2}">
      <dgm:prSet/>
      <dgm:spPr/>
      <dgm:t>
        <a:bodyPr/>
        <a:lstStyle/>
        <a:p>
          <a:endParaRPr lang="en-US"/>
        </a:p>
      </dgm:t>
    </dgm:pt>
    <dgm:pt modelId="{0150B71B-D584-4E06-8A99-42829A7E6566}" type="pres">
      <dgm:prSet presAssocID="{CAD49153-241B-46AB-A13A-C23313CC1F0C}" presName="Name0" presStyleCnt="0">
        <dgm:presLayoutVars>
          <dgm:dir/>
          <dgm:animLvl val="lvl"/>
          <dgm:resizeHandles val="exact"/>
        </dgm:presLayoutVars>
      </dgm:prSet>
      <dgm:spPr/>
    </dgm:pt>
    <dgm:pt modelId="{F83F760C-F856-4924-99DE-473D773729A8}" type="pres">
      <dgm:prSet presAssocID="{44EDA030-7B5E-4CA7-8A4F-F7E9AAC293C4}" presName="composite" presStyleCnt="0"/>
      <dgm:spPr/>
    </dgm:pt>
    <dgm:pt modelId="{F44800F3-63BA-4CA9-BE5E-98349E87900F}" type="pres">
      <dgm:prSet presAssocID="{44EDA030-7B5E-4CA7-8A4F-F7E9AAC293C4}" presName="parTx" presStyleLbl="alignNode1" presStyleIdx="0" presStyleCnt="4">
        <dgm:presLayoutVars>
          <dgm:chMax val="0"/>
          <dgm:chPref val="0"/>
        </dgm:presLayoutVars>
      </dgm:prSet>
      <dgm:spPr/>
    </dgm:pt>
    <dgm:pt modelId="{F32B7DCB-0AE9-4EB4-A769-6858C0FE1CBD}" type="pres">
      <dgm:prSet presAssocID="{44EDA030-7B5E-4CA7-8A4F-F7E9AAC293C4}" presName="desTx" presStyleLbl="alignAccFollowNode1" presStyleIdx="0" presStyleCnt="4">
        <dgm:presLayoutVars/>
      </dgm:prSet>
      <dgm:spPr/>
    </dgm:pt>
    <dgm:pt modelId="{941E6529-B08A-4294-91D2-4FCAF561AA0C}" type="pres">
      <dgm:prSet presAssocID="{418CC71F-3C9C-423B-81DD-733E38306BB2}" presName="space" presStyleCnt="0"/>
      <dgm:spPr/>
    </dgm:pt>
    <dgm:pt modelId="{720A5084-9A67-4A96-9F06-5DA45BC0BD7C}" type="pres">
      <dgm:prSet presAssocID="{56658BCB-20AA-4D82-9410-13A56D8787CF}" presName="composite" presStyleCnt="0"/>
      <dgm:spPr/>
    </dgm:pt>
    <dgm:pt modelId="{FF235877-5411-4C96-BEE6-2C4C34B6C309}" type="pres">
      <dgm:prSet presAssocID="{56658BCB-20AA-4D82-9410-13A56D8787CF}" presName="parTx" presStyleLbl="alignNode1" presStyleIdx="1" presStyleCnt="4">
        <dgm:presLayoutVars>
          <dgm:chMax val="0"/>
          <dgm:chPref val="0"/>
        </dgm:presLayoutVars>
      </dgm:prSet>
      <dgm:spPr/>
    </dgm:pt>
    <dgm:pt modelId="{C93FDE03-A503-48E4-83F4-1F6DB469E7DF}" type="pres">
      <dgm:prSet presAssocID="{56658BCB-20AA-4D82-9410-13A56D8787CF}" presName="desTx" presStyleLbl="alignAccFollowNode1" presStyleIdx="1" presStyleCnt="4">
        <dgm:presLayoutVars/>
      </dgm:prSet>
      <dgm:spPr/>
    </dgm:pt>
    <dgm:pt modelId="{0A6FCE0A-4925-4693-8BDB-A37B4B9F0BEF}" type="pres">
      <dgm:prSet presAssocID="{6D789496-4095-4E21-936C-CC6208F19108}" presName="space" presStyleCnt="0"/>
      <dgm:spPr/>
    </dgm:pt>
    <dgm:pt modelId="{21685BDD-E13B-42C8-AB0C-B62B0CE9C5B8}" type="pres">
      <dgm:prSet presAssocID="{8104CD52-793E-436D-A2B0-9EEC2830CB97}" presName="composite" presStyleCnt="0"/>
      <dgm:spPr/>
    </dgm:pt>
    <dgm:pt modelId="{6855C7AC-3692-45B7-A621-40FB200A95AF}" type="pres">
      <dgm:prSet presAssocID="{8104CD52-793E-436D-A2B0-9EEC2830CB97}" presName="parTx" presStyleLbl="alignNode1" presStyleIdx="2" presStyleCnt="4">
        <dgm:presLayoutVars>
          <dgm:chMax val="0"/>
          <dgm:chPref val="0"/>
        </dgm:presLayoutVars>
      </dgm:prSet>
      <dgm:spPr/>
    </dgm:pt>
    <dgm:pt modelId="{7D05AB76-BF87-4581-A915-705BE8293DAF}" type="pres">
      <dgm:prSet presAssocID="{8104CD52-793E-436D-A2B0-9EEC2830CB97}" presName="desTx" presStyleLbl="alignAccFollowNode1" presStyleIdx="2" presStyleCnt="4">
        <dgm:presLayoutVars/>
      </dgm:prSet>
      <dgm:spPr/>
    </dgm:pt>
    <dgm:pt modelId="{2ABBF305-5BAA-4BC4-9C1C-81AA8DDC32FD}" type="pres">
      <dgm:prSet presAssocID="{5DDABD56-6B54-4A5A-89F6-16BEF7C3399C}" presName="space" presStyleCnt="0"/>
      <dgm:spPr/>
    </dgm:pt>
    <dgm:pt modelId="{1B25EE6D-7CC7-4260-9BCC-3E5098AA9A6E}" type="pres">
      <dgm:prSet presAssocID="{56EDC2AB-0831-48FC-87CB-4ED9940A2DCD}" presName="composite" presStyleCnt="0"/>
      <dgm:spPr/>
    </dgm:pt>
    <dgm:pt modelId="{F58FD278-9A6E-407A-8CA3-C1AB429B63F8}" type="pres">
      <dgm:prSet presAssocID="{56EDC2AB-0831-48FC-87CB-4ED9940A2DCD}" presName="parTx" presStyleLbl="alignNode1" presStyleIdx="3" presStyleCnt="4">
        <dgm:presLayoutVars>
          <dgm:chMax val="0"/>
          <dgm:chPref val="0"/>
        </dgm:presLayoutVars>
      </dgm:prSet>
      <dgm:spPr/>
    </dgm:pt>
    <dgm:pt modelId="{36A8694B-E225-467A-890D-E85B2F661D6F}" type="pres">
      <dgm:prSet presAssocID="{56EDC2AB-0831-48FC-87CB-4ED9940A2DCD}" presName="desTx" presStyleLbl="alignAccFollowNode1" presStyleIdx="3" presStyleCnt="4">
        <dgm:presLayoutVars/>
      </dgm:prSet>
      <dgm:spPr/>
    </dgm:pt>
  </dgm:ptLst>
  <dgm:cxnLst>
    <dgm:cxn modelId="{1E991E1A-3EC4-4D97-9FDE-EFCEA86CFF97}" srcId="{8104CD52-793E-436D-A2B0-9EEC2830CB97}" destId="{22F1A9BA-C376-441C-9401-23745E8E6B5E}" srcOrd="0" destOrd="0" parTransId="{7854FC64-01DD-49C5-8905-FA5DF96CA180}" sibTransId="{E6BD0466-216F-47BD-A105-1BA8103D3FDE}"/>
    <dgm:cxn modelId="{1E6CF35F-EC4D-4BBC-A70E-36695FB6A2EB}" srcId="{44EDA030-7B5E-4CA7-8A4F-F7E9AAC293C4}" destId="{E2E4E828-FF6C-472B-A58A-2CE7F087DD2E}" srcOrd="0" destOrd="0" parTransId="{61AA4EFF-810B-4208-8038-CFD818FB7307}" sibTransId="{6E00BF33-8D6D-42E1-B4AC-F8D284429D51}"/>
    <dgm:cxn modelId="{DB4FC442-D73E-4AF6-BD91-31093014D8F6}" type="presOf" srcId="{8104CD52-793E-436D-A2B0-9EEC2830CB97}" destId="{6855C7AC-3692-45B7-A621-40FB200A95AF}" srcOrd="0" destOrd="0" presId="urn:microsoft.com/office/officeart/2016/7/layout/HorizontalActionList"/>
    <dgm:cxn modelId="{1B249D47-D7F2-4EE7-A5B5-792203C2D62A}" type="presOf" srcId="{B50541D7-4058-4320-93C8-582C703E8FA7}" destId="{C93FDE03-A503-48E4-83F4-1F6DB469E7DF}" srcOrd="0" destOrd="0" presId="urn:microsoft.com/office/officeart/2016/7/layout/HorizontalActionList"/>
    <dgm:cxn modelId="{2D2EC84B-4F5B-4671-BD2A-AEDCC5C38973}" type="presOf" srcId="{56658BCB-20AA-4D82-9410-13A56D8787CF}" destId="{FF235877-5411-4C96-BEE6-2C4C34B6C309}" srcOrd="0" destOrd="0" presId="urn:microsoft.com/office/officeart/2016/7/layout/HorizontalActionList"/>
    <dgm:cxn modelId="{B24B726C-8281-458A-9C53-84EBCC1E0436}" srcId="{CAD49153-241B-46AB-A13A-C23313CC1F0C}" destId="{8104CD52-793E-436D-A2B0-9EEC2830CB97}" srcOrd="2" destOrd="0" parTransId="{EFE7290C-C045-4D14-8C86-D534B282B792}" sibTransId="{5DDABD56-6B54-4A5A-89F6-16BEF7C3399C}"/>
    <dgm:cxn modelId="{2F18CD4F-B925-486B-8D73-D11978AD153E}" type="presOf" srcId="{56EDC2AB-0831-48FC-87CB-4ED9940A2DCD}" destId="{F58FD278-9A6E-407A-8CA3-C1AB429B63F8}" srcOrd="0" destOrd="0" presId="urn:microsoft.com/office/officeart/2016/7/layout/HorizontalActionList"/>
    <dgm:cxn modelId="{A215D871-0AE4-4794-B444-05A321185BC2}" srcId="{CAD49153-241B-46AB-A13A-C23313CC1F0C}" destId="{44EDA030-7B5E-4CA7-8A4F-F7E9AAC293C4}" srcOrd="0" destOrd="0" parTransId="{783CB85C-1DAC-48EE-81FA-C37228FCD8B8}" sibTransId="{418CC71F-3C9C-423B-81DD-733E38306BB2}"/>
    <dgm:cxn modelId="{9A964E73-073A-4ABE-8A42-99585A8DAFC6}" srcId="{56EDC2AB-0831-48FC-87CB-4ED9940A2DCD}" destId="{FBE66B64-2572-425D-95CD-EF94A57C694D}" srcOrd="0" destOrd="0" parTransId="{0B61E3B0-195C-4780-8027-C17012EF4E40}" sibTransId="{B9A12BDB-8006-442E-AF96-4EAD4677FB27}"/>
    <dgm:cxn modelId="{6A403E81-8213-47BC-B25B-4C6EC61FCFB1}" type="presOf" srcId="{E2E4E828-FF6C-472B-A58A-2CE7F087DD2E}" destId="{F32B7DCB-0AE9-4EB4-A769-6858C0FE1CBD}" srcOrd="0" destOrd="0" presId="urn:microsoft.com/office/officeart/2016/7/layout/HorizontalActionList"/>
    <dgm:cxn modelId="{F6C93394-9CAF-408A-8608-6C278FA298CA}" type="presOf" srcId="{CAD49153-241B-46AB-A13A-C23313CC1F0C}" destId="{0150B71B-D584-4E06-8A99-42829A7E6566}" srcOrd="0" destOrd="0" presId="urn:microsoft.com/office/officeart/2016/7/layout/HorizontalActionList"/>
    <dgm:cxn modelId="{9CD921A0-1F2C-4FC2-BFBF-D3BF72D84D86}" srcId="{CAD49153-241B-46AB-A13A-C23313CC1F0C}" destId="{56658BCB-20AA-4D82-9410-13A56D8787CF}" srcOrd="1" destOrd="0" parTransId="{D18B2AE8-B1E6-4F8D-BC80-77FC15B28E7A}" sibTransId="{6D789496-4095-4E21-936C-CC6208F19108}"/>
    <dgm:cxn modelId="{4F2129BE-8C73-465C-95EF-3BA549986F98}" srcId="{CAD49153-241B-46AB-A13A-C23313CC1F0C}" destId="{56EDC2AB-0831-48FC-87CB-4ED9940A2DCD}" srcOrd="3" destOrd="0" parTransId="{4BF76F15-B6A6-486C-AB7B-D00EA2DA9338}" sibTransId="{D9F98E1D-AC84-4B8D-B96C-29066E932171}"/>
    <dgm:cxn modelId="{F7C342CD-09FA-48F8-ADFA-95F54F8B2169}" type="presOf" srcId="{44EDA030-7B5E-4CA7-8A4F-F7E9AAC293C4}" destId="{F44800F3-63BA-4CA9-BE5E-98349E87900F}" srcOrd="0" destOrd="0" presId="urn:microsoft.com/office/officeart/2016/7/layout/HorizontalActionList"/>
    <dgm:cxn modelId="{0B47D9D0-F29E-4B6C-A3D7-0E5439212A17}" srcId="{56658BCB-20AA-4D82-9410-13A56D8787CF}" destId="{B50541D7-4058-4320-93C8-582C703E8FA7}" srcOrd="0" destOrd="0" parTransId="{178D3130-D776-4596-AB4E-900967084F97}" sibTransId="{EBC06BA1-5AAC-4EEA-A780-45B51CFB77F3}"/>
    <dgm:cxn modelId="{C35778D9-AAA2-4C84-9A70-B167C6E6AF6F}" type="presOf" srcId="{22F1A9BA-C376-441C-9401-23745E8E6B5E}" destId="{7D05AB76-BF87-4581-A915-705BE8293DAF}" srcOrd="0" destOrd="0" presId="urn:microsoft.com/office/officeart/2016/7/layout/HorizontalActionList"/>
    <dgm:cxn modelId="{669685DD-E5FB-488A-A45F-2F0AB8919853}" type="presOf" srcId="{FBE66B64-2572-425D-95CD-EF94A57C694D}" destId="{36A8694B-E225-467A-890D-E85B2F661D6F}" srcOrd="0" destOrd="0" presId="urn:microsoft.com/office/officeart/2016/7/layout/HorizontalActionList"/>
    <dgm:cxn modelId="{426D146E-DEDF-4FA4-A553-3828489C2EE8}" type="presParOf" srcId="{0150B71B-D584-4E06-8A99-42829A7E6566}" destId="{F83F760C-F856-4924-99DE-473D773729A8}" srcOrd="0" destOrd="0" presId="urn:microsoft.com/office/officeart/2016/7/layout/HorizontalActionList"/>
    <dgm:cxn modelId="{1F26B0EC-C0DB-419D-A007-779549435627}" type="presParOf" srcId="{F83F760C-F856-4924-99DE-473D773729A8}" destId="{F44800F3-63BA-4CA9-BE5E-98349E87900F}" srcOrd="0" destOrd="0" presId="urn:microsoft.com/office/officeart/2016/7/layout/HorizontalActionList"/>
    <dgm:cxn modelId="{F4677EDF-298A-4D93-9FDE-0BF6CB0626AF}" type="presParOf" srcId="{F83F760C-F856-4924-99DE-473D773729A8}" destId="{F32B7DCB-0AE9-4EB4-A769-6858C0FE1CBD}" srcOrd="1" destOrd="0" presId="urn:microsoft.com/office/officeart/2016/7/layout/HorizontalActionList"/>
    <dgm:cxn modelId="{BE074B59-ED93-4842-BE76-CD54CF4F34E8}" type="presParOf" srcId="{0150B71B-D584-4E06-8A99-42829A7E6566}" destId="{941E6529-B08A-4294-91D2-4FCAF561AA0C}" srcOrd="1" destOrd="0" presId="urn:microsoft.com/office/officeart/2016/7/layout/HorizontalActionList"/>
    <dgm:cxn modelId="{93689078-1FCE-43BB-A623-6C9372270770}" type="presParOf" srcId="{0150B71B-D584-4E06-8A99-42829A7E6566}" destId="{720A5084-9A67-4A96-9F06-5DA45BC0BD7C}" srcOrd="2" destOrd="0" presId="urn:microsoft.com/office/officeart/2016/7/layout/HorizontalActionList"/>
    <dgm:cxn modelId="{CD0A28F0-44AB-41AC-BB9E-C2D429A4822F}" type="presParOf" srcId="{720A5084-9A67-4A96-9F06-5DA45BC0BD7C}" destId="{FF235877-5411-4C96-BEE6-2C4C34B6C309}" srcOrd="0" destOrd="0" presId="urn:microsoft.com/office/officeart/2016/7/layout/HorizontalActionList"/>
    <dgm:cxn modelId="{FD830007-79D0-47D7-857C-F3DE769679CF}" type="presParOf" srcId="{720A5084-9A67-4A96-9F06-5DA45BC0BD7C}" destId="{C93FDE03-A503-48E4-83F4-1F6DB469E7DF}" srcOrd="1" destOrd="0" presId="urn:microsoft.com/office/officeart/2016/7/layout/HorizontalActionList"/>
    <dgm:cxn modelId="{A7940CF8-FA45-4A45-8938-D0E38ABC955C}" type="presParOf" srcId="{0150B71B-D584-4E06-8A99-42829A7E6566}" destId="{0A6FCE0A-4925-4693-8BDB-A37B4B9F0BEF}" srcOrd="3" destOrd="0" presId="urn:microsoft.com/office/officeart/2016/7/layout/HorizontalActionList"/>
    <dgm:cxn modelId="{D1646A1F-84C0-4D59-9A4F-8A2CB5E7EAFB}" type="presParOf" srcId="{0150B71B-D584-4E06-8A99-42829A7E6566}" destId="{21685BDD-E13B-42C8-AB0C-B62B0CE9C5B8}" srcOrd="4" destOrd="0" presId="urn:microsoft.com/office/officeart/2016/7/layout/HorizontalActionList"/>
    <dgm:cxn modelId="{EF15373E-E741-4C88-A7F5-716AB3BB739D}" type="presParOf" srcId="{21685BDD-E13B-42C8-AB0C-B62B0CE9C5B8}" destId="{6855C7AC-3692-45B7-A621-40FB200A95AF}" srcOrd="0" destOrd="0" presId="urn:microsoft.com/office/officeart/2016/7/layout/HorizontalActionList"/>
    <dgm:cxn modelId="{1A12876E-684E-4839-9F2C-F4FEA8257290}" type="presParOf" srcId="{21685BDD-E13B-42C8-AB0C-B62B0CE9C5B8}" destId="{7D05AB76-BF87-4581-A915-705BE8293DAF}" srcOrd="1" destOrd="0" presId="urn:microsoft.com/office/officeart/2016/7/layout/HorizontalActionList"/>
    <dgm:cxn modelId="{3D400F44-351A-47A3-927F-2E7D3DF840FF}" type="presParOf" srcId="{0150B71B-D584-4E06-8A99-42829A7E6566}" destId="{2ABBF305-5BAA-4BC4-9C1C-81AA8DDC32FD}" srcOrd="5" destOrd="0" presId="urn:microsoft.com/office/officeart/2016/7/layout/HorizontalActionList"/>
    <dgm:cxn modelId="{55495051-4A4F-4D5C-8A47-C962D84940D3}" type="presParOf" srcId="{0150B71B-D584-4E06-8A99-42829A7E6566}" destId="{1B25EE6D-7CC7-4260-9BCC-3E5098AA9A6E}" srcOrd="6" destOrd="0" presId="urn:microsoft.com/office/officeart/2016/7/layout/HorizontalActionList"/>
    <dgm:cxn modelId="{A87826B6-C2C8-4DB8-A998-3E0DFFFAB7F5}" type="presParOf" srcId="{1B25EE6D-7CC7-4260-9BCC-3E5098AA9A6E}" destId="{F58FD278-9A6E-407A-8CA3-C1AB429B63F8}" srcOrd="0" destOrd="0" presId="urn:microsoft.com/office/officeart/2016/7/layout/HorizontalActionList"/>
    <dgm:cxn modelId="{8D98A50C-2B7B-49F9-A837-2DA8861E1159}" type="presParOf" srcId="{1B25EE6D-7CC7-4260-9BCC-3E5098AA9A6E}" destId="{36A8694B-E225-467A-890D-E85B2F661D6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69C20-85B5-417A-87C3-1E6A23C8A565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AE733D-F968-476A-9678-F6ADA9375FDF}">
      <dgm:prSet custT="1"/>
      <dgm:spPr>
        <a:solidFill>
          <a:srgbClr val="4375A4">
            <a:alpha val="90000"/>
          </a:srgbClr>
        </a:solidFill>
        <a:ln>
          <a:solidFill>
            <a:srgbClr val="4375A4">
              <a:alpha val="90000"/>
            </a:srgbClr>
          </a:solidFill>
        </a:ln>
      </dgm:spPr>
      <dgm:t>
        <a:bodyPr/>
        <a:lstStyle/>
        <a:p>
          <a:pPr algn="ctr"/>
          <a:r>
            <a:rPr lang="en-US" sz="1800" b="0" i="0" dirty="0">
              <a:solidFill>
                <a:schemeClr val="bg1"/>
              </a:solidFill>
            </a:rPr>
            <a:t>Verify the completeness of the submitted audit.</a:t>
          </a:r>
          <a:endParaRPr lang="en-US" sz="1800" dirty="0">
            <a:solidFill>
              <a:schemeClr val="bg1"/>
            </a:solidFill>
          </a:endParaRPr>
        </a:p>
      </dgm:t>
    </dgm:pt>
    <dgm:pt modelId="{5DC34F25-6405-4DFA-AE83-FE91AAB8FF9B}" type="parTrans" cxnId="{75F49B7C-6FEC-495E-8CB2-575CD8148285}">
      <dgm:prSet/>
      <dgm:spPr/>
      <dgm:t>
        <a:bodyPr/>
        <a:lstStyle/>
        <a:p>
          <a:endParaRPr lang="en-US"/>
        </a:p>
      </dgm:t>
    </dgm:pt>
    <dgm:pt modelId="{82AE9587-C212-451B-B255-D1C65E672561}" type="sibTrans" cxnId="{75F49B7C-6FEC-495E-8CB2-575CD8148285}">
      <dgm:prSet phldrT="1" phldr="0"/>
      <dgm:spPr>
        <a:solidFill>
          <a:srgbClr val="D9D9D9"/>
        </a:solidFill>
        <a:ln>
          <a:solidFill>
            <a:srgbClr val="4375A4">
              <a:alpha val="0"/>
            </a:srgbClr>
          </a:solidFill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423DC377-7982-4375-A718-BA9C9C136B9B}">
      <dgm:prSet custT="1"/>
      <dgm:spPr>
        <a:solidFill>
          <a:srgbClr val="4375A4">
            <a:alpha val="90000"/>
          </a:srgbClr>
        </a:solidFill>
        <a:ln>
          <a:solidFill>
            <a:srgbClr val="4375A4">
              <a:alpha val="90000"/>
            </a:srgbClr>
          </a:solidFill>
        </a:ln>
      </dgm:spPr>
      <dgm:t>
        <a:bodyPr/>
        <a:lstStyle/>
        <a:p>
          <a:pPr algn="ctr"/>
          <a:r>
            <a:rPr lang="en-US" sz="1800" b="0" i="0" dirty="0">
              <a:solidFill>
                <a:schemeClr val="bg1"/>
              </a:solidFill>
            </a:rPr>
            <a:t>Identify data gaps, inconsistencies, or assumptions.</a:t>
          </a:r>
          <a:endParaRPr lang="en-US" sz="1800" dirty="0">
            <a:solidFill>
              <a:schemeClr val="bg1"/>
            </a:solidFill>
          </a:endParaRPr>
        </a:p>
      </dgm:t>
    </dgm:pt>
    <dgm:pt modelId="{6A197D89-C13D-4656-BF4D-31742E56CC60}" type="parTrans" cxnId="{512DC6E0-635C-4906-85A1-15A115879E39}">
      <dgm:prSet/>
      <dgm:spPr/>
      <dgm:t>
        <a:bodyPr/>
        <a:lstStyle/>
        <a:p>
          <a:endParaRPr lang="en-US"/>
        </a:p>
      </dgm:t>
    </dgm:pt>
    <dgm:pt modelId="{AA2F696E-A055-4241-951F-5A9A6A62FAF3}" type="sibTrans" cxnId="{512DC6E0-635C-4906-85A1-15A115879E39}">
      <dgm:prSet phldrT="2" phldr="0"/>
      <dgm:spPr>
        <a:solidFill>
          <a:srgbClr val="D9D9D9"/>
        </a:solidFill>
        <a:ln>
          <a:solidFill>
            <a:srgbClr val="D9D9D9"/>
          </a:solidFill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27828199-0000-4F3F-87D7-999F7D82EF8E}">
      <dgm:prSet custT="1"/>
      <dgm:spPr>
        <a:solidFill>
          <a:srgbClr val="4375A4">
            <a:alpha val="90000"/>
          </a:srgbClr>
        </a:solidFill>
        <a:ln>
          <a:solidFill>
            <a:srgbClr val="4375A4">
              <a:alpha val="90000"/>
            </a:srgbClr>
          </a:solidFill>
        </a:ln>
      </dgm:spPr>
      <dgm:t>
        <a:bodyPr/>
        <a:lstStyle/>
        <a:p>
          <a:pPr algn="ctr"/>
          <a:r>
            <a:rPr lang="en-US" sz="1800" b="0" i="0" dirty="0">
              <a:solidFill>
                <a:schemeClr val="bg1"/>
              </a:solidFill>
            </a:rPr>
            <a:t>Evaluate supporting documentation for accuracy.</a:t>
          </a:r>
          <a:endParaRPr lang="en-US" sz="1800" dirty="0">
            <a:solidFill>
              <a:schemeClr val="bg1"/>
            </a:solidFill>
          </a:endParaRPr>
        </a:p>
      </dgm:t>
    </dgm:pt>
    <dgm:pt modelId="{EF89DA11-E68E-4A2C-A480-B01DA79DE38B}" type="parTrans" cxnId="{DE2CD77D-BFC2-4D36-BDC7-981E68349566}">
      <dgm:prSet/>
      <dgm:spPr/>
      <dgm:t>
        <a:bodyPr/>
        <a:lstStyle/>
        <a:p>
          <a:endParaRPr lang="en-US"/>
        </a:p>
      </dgm:t>
    </dgm:pt>
    <dgm:pt modelId="{A333F08F-F734-4D47-A284-41E5F08A71C7}" type="sibTrans" cxnId="{DE2CD77D-BFC2-4D36-BDC7-981E68349566}">
      <dgm:prSet phldrT="3" phldr="0"/>
      <dgm:spPr>
        <a:solidFill>
          <a:srgbClr val="D9D9D9"/>
        </a:solidFill>
        <a:ln>
          <a:solidFill>
            <a:srgbClr val="D9D9D9"/>
          </a:solidFill>
        </a:ln>
      </dgm:spPr>
      <dgm:t>
        <a:bodyPr/>
        <a:lstStyle/>
        <a:p>
          <a:r>
            <a:rPr lang="en-US"/>
            <a:t>3</a:t>
          </a:r>
        </a:p>
      </dgm:t>
    </dgm:pt>
    <dgm:pt modelId="{ABD7CF15-3A5E-4199-B534-971CDC2FB712}">
      <dgm:prSet custT="1"/>
      <dgm:spPr>
        <a:solidFill>
          <a:srgbClr val="4375A4"/>
        </a:solidFill>
        <a:ln>
          <a:solidFill>
            <a:srgbClr val="4375A4"/>
          </a:solidFill>
        </a:ln>
      </dgm:spPr>
      <dgm:t>
        <a:bodyPr/>
        <a:lstStyle/>
        <a:p>
          <a:pPr algn="ctr"/>
          <a:r>
            <a:rPr lang="en-US" sz="1800" b="0" i="0" dirty="0">
              <a:solidFill>
                <a:schemeClr val="bg1"/>
              </a:solidFill>
            </a:rPr>
            <a:t>Provide utilities with a </a:t>
          </a:r>
          <a:r>
            <a:rPr lang="en-US" sz="1800" b="1" i="0" dirty="0">
              <a:solidFill>
                <a:schemeClr val="bg1"/>
              </a:solidFill>
            </a:rPr>
            <a:t>non-punitive</a:t>
          </a:r>
          <a:r>
            <a:rPr lang="en-US" sz="1800" b="0" i="0" dirty="0">
              <a:solidFill>
                <a:schemeClr val="bg1"/>
              </a:solidFill>
            </a:rPr>
            <a:t> review process to improve their audits.</a:t>
          </a:r>
        </a:p>
        <a:p>
          <a:pPr algn="ctr"/>
          <a:endParaRPr lang="en-US" sz="1800" b="0" i="0" dirty="0">
            <a:solidFill>
              <a:schemeClr val="bg1"/>
            </a:solidFill>
          </a:endParaRPr>
        </a:p>
        <a:p>
          <a:pPr algn="ctr"/>
          <a:endParaRPr lang="en-US" sz="1800" dirty="0">
            <a:solidFill>
              <a:schemeClr val="bg1"/>
            </a:solidFill>
          </a:endParaRPr>
        </a:p>
      </dgm:t>
    </dgm:pt>
    <dgm:pt modelId="{47C86666-2CB7-44D9-AACB-28D6A668414F}" type="parTrans" cxnId="{5FF98CE2-E4BF-4641-B8BA-DA664F8231C1}">
      <dgm:prSet/>
      <dgm:spPr/>
      <dgm:t>
        <a:bodyPr/>
        <a:lstStyle/>
        <a:p>
          <a:endParaRPr lang="en-US"/>
        </a:p>
      </dgm:t>
    </dgm:pt>
    <dgm:pt modelId="{21506421-CED0-4EDF-8219-DF93FCF9671D}" type="sibTrans" cxnId="{5FF98CE2-E4BF-4641-B8BA-DA664F8231C1}">
      <dgm:prSet phldrT="4" phldr="0"/>
      <dgm:spPr>
        <a:solidFill>
          <a:srgbClr val="D9D9D9"/>
        </a:solidFill>
        <a:ln>
          <a:solidFill>
            <a:srgbClr val="D9D9D9"/>
          </a:solidFill>
        </a:ln>
      </dgm:spPr>
      <dgm:t>
        <a:bodyPr/>
        <a:lstStyle/>
        <a:p>
          <a:r>
            <a:rPr lang="en-US"/>
            <a:t>4</a:t>
          </a:r>
        </a:p>
      </dgm:t>
    </dgm:pt>
    <dgm:pt modelId="{79EEFC57-63F8-478D-99BA-394257AB2782}" type="pres">
      <dgm:prSet presAssocID="{3B669C20-85B5-417A-87C3-1E6A23C8A565}" presName="Name0" presStyleCnt="0">
        <dgm:presLayoutVars>
          <dgm:animLvl val="lvl"/>
          <dgm:resizeHandles val="exact"/>
        </dgm:presLayoutVars>
      </dgm:prSet>
      <dgm:spPr/>
    </dgm:pt>
    <dgm:pt modelId="{085B532B-218F-4203-92D7-DEC0E529BCA5}" type="pres">
      <dgm:prSet presAssocID="{A0AE733D-F968-476A-9678-F6ADA9375FDF}" presName="compositeNode" presStyleCnt="0">
        <dgm:presLayoutVars>
          <dgm:bulletEnabled val="1"/>
        </dgm:presLayoutVars>
      </dgm:prSet>
      <dgm:spPr/>
    </dgm:pt>
    <dgm:pt modelId="{E8A1B489-3D23-41CE-A3B9-731F563EAE37}" type="pres">
      <dgm:prSet presAssocID="{A0AE733D-F968-476A-9678-F6ADA9375FDF}" presName="bgRect" presStyleLbl="bgAccFollowNode1" presStyleIdx="0" presStyleCnt="4"/>
      <dgm:spPr/>
    </dgm:pt>
    <dgm:pt modelId="{4C6A388D-454C-4FBA-8876-491BFE340798}" type="pres">
      <dgm:prSet presAssocID="{82AE9587-C212-451B-B255-D1C65E672561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FB8AFC5E-814C-4446-9635-1C5622F99195}" type="pres">
      <dgm:prSet presAssocID="{A0AE733D-F968-476A-9678-F6ADA9375FDF}" presName="bottomLine" presStyleLbl="alignNode1" presStyleIdx="1" presStyleCnt="8">
        <dgm:presLayoutVars/>
      </dgm:prSet>
      <dgm:spPr/>
    </dgm:pt>
    <dgm:pt modelId="{5DC880EC-BCA3-442B-8E50-1CB4E29A2363}" type="pres">
      <dgm:prSet presAssocID="{A0AE733D-F968-476A-9678-F6ADA9375FDF}" presName="nodeText" presStyleLbl="bgAccFollowNode1" presStyleIdx="0" presStyleCnt="4">
        <dgm:presLayoutVars>
          <dgm:bulletEnabled val="1"/>
        </dgm:presLayoutVars>
      </dgm:prSet>
      <dgm:spPr/>
    </dgm:pt>
    <dgm:pt modelId="{FCC2578F-06BF-4904-960F-3C8904A4D50A}" type="pres">
      <dgm:prSet presAssocID="{82AE9587-C212-451B-B255-D1C65E672561}" presName="sibTrans" presStyleCnt="0"/>
      <dgm:spPr/>
    </dgm:pt>
    <dgm:pt modelId="{1F34017A-683F-4DA6-A2CE-17989AB167A5}" type="pres">
      <dgm:prSet presAssocID="{423DC377-7982-4375-A718-BA9C9C136B9B}" presName="compositeNode" presStyleCnt="0">
        <dgm:presLayoutVars>
          <dgm:bulletEnabled val="1"/>
        </dgm:presLayoutVars>
      </dgm:prSet>
      <dgm:spPr/>
    </dgm:pt>
    <dgm:pt modelId="{3BF8AEEB-6DB6-4C49-8757-79FA585F1E9F}" type="pres">
      <dgm:prSet presAssocID="{423DC377-7982-4375-A718-BA9C9C136B9B}" presName="bgRect" presStyleLbl="bgAccFollowNode1" presStyleIdx="1" presStyleCnt="4" custLinFactNeighborY="1219"/>
      <dgm:spPr/>
    </dgm:pt>
    <dgm:pt modelId="{FA359D3C-2580-404D-8C06-37DA8F6DF72C}" type="pres">
      <dgm:prSet presAssocID="{AA2F696E-A055-4241-951F-5A9A6A62FAF3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6242D541-56E0-4721-8F87-D374BBE36AF5}" type="pres">
      <dgm:prSet presAssocID="{423DC377-7982-4375-A718-BA9C9C136B9B}" presName="bottomLine" presStyleLbl="alignNode1" presStyleIdx="3" presStyleCnt="8">
        <dgm:presLayoutVars/>
      </dgm:prSet>
      <dgm:spPr/>
    </dgm:pt>
    <dgm:pt modelId="{8AA1540D-6562-4FBA-A1AF-D29E6A88E248}" type="pres">
      <dgm:prSet presAssocID="{423DC377-7982-4375-A718-BA9C9C136B9B}" presName="nodeText" presStyleLbl="bgAccFollowNode1" presStyleIdx="1" presStyleCnt="4">
        <dgm:presLayoutVars>
          <dgm:bulletEnabled val="1"/>
        </dgm:presLayoutVars>
      </dgm:prSet>
      <dgm:spPr/>
    </dgm:pt>
    <dgm:pt modelId="{7BF12D5A-96E0-4C96-B128-37ABE118ACE6}" type="pres">
      <dgm:prSet presAssocID="{AA2F696E-A055-4241-951F-5A9A6A62FAF3}" presName="sibTrans" presStyleCnt="0"/>
      <dgm:spPr/>
    </dgm:pt>
    <dgm:pt modelId="{DA186375-919C-40C4-815D-7B6100FB8F2E}" type="pres">
      <dgm:prSet presAssocID="{27828199-0000-4F3F-87D7-999F7D82EF8E}" presName="compositeNode" presStyleCnt="0">
        <dgm:presLayoutVars>
          <dgm:bulletEnabled val="1"/>
        </dgm:presLayoutVars>
      </dgm:prSet>
      <dgm:spPr/>
    </dgm:pt>
    <dgm:pt modelId="{8A25E598-83FF-4162-B77F-20B33BA011BF}" type="pres">
      <dgm:prSet presAssocID="{27828199-0000-4F3F-87D7-999F7D82EF8E}" presName="bgRect" presStyleLbl="bgAccFollowNode1" presStyleIdx="2" presStyleCnt="4"/>
      <dgm:spPr/>
    </dgm:pt>
    <dgm:pt modelId="{22BC4F09-5A01-412B-A69C-0CD90FE6590F}" type="pres">
      <dgm:prSet presAssocID="{A333F08F-F734-4D47-A284-41E5F08A71C7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BD2BBD7D-A73F-4085-8239-584E0BD039D6}" type="pres">
      <dgm:prSet presAssocID="{27828199-0000-4F3F-87D7-999F7D82EF8E}" presName="bottomLine" presStyleLbl="alignNode1" presStyleIdx="5" presStyleCnt="8">
        <dgm:presLayoutVars/>
      </dgm:prSet>
      <dgm:spPr/>
    </dgm:pt>
    <dgm:pt modelId="{E3B4190B-F524-47A9-8F97-869DF1329F54}" type="pres">
      <dgm:prSet presAssocID="{27828199-0000-4F3F-87D7-999F7D82EF8E}" presName="nodeText" presStyleLbl="bgAccFollowNode1" presStyleIdx="2" presStyleCnt="4">
        <dgm:presLayoutVars>
          <dgm:bulletEnabled val="1"/>
        </dgm:presLayoutVars>
      </dgm:prSet>
      <dgm:spPr/>
    </dgm:pt>
    <dgm:pt modelId="{84C2C818-038C-4E46-89E8-4D8E4D145818}" type="pres">
      <dgm:prSet presAssocID="{A333F08F-F734-4D47-A284-41E5F08A71C7}" presName="sibTrans" presStyleCnt="0"/>
      <dgm:spPr/>
    </dgm:pt>
    <dgm:pt modelId="{3E3AEBC3-977F-4122-B244-40E08A050900}" type="pres">
      <dgm:prSet presAssocID="{ABD7CF15-3A5E-4199-B534-971CDC2FB712}" presName="compositeNode" presStyleCnt="0">
        <dgm:presLayoutVars>
          <dgm:bulletEnabled val="1"/>
        </dgm:presLayoutVars>
      </dgm:prSet>
      <dgm:spPr/>
    </dgm:pt>
    <dgm:pt modelId="{0ACB44FB-121B-4BD9-84C1-AF6CC7B651D1}" type="pres">
      <dgm:prSet presAssocID="{ABD7CF15-3A5E-4199-B534-971CDC2FB712}" presName="bgRect" presStyleLbl="bgAccFollowNode1" presStyleIdx="3" presStyleCnt="4"/>
      <dgm:spPr/>
    </dgm:pt>
    <dgm:pt modelId="{D46B7D38-7D76-4AB5-A871-07EF2C59D947}" type="pres">
      <dgm:prSet presAssocID="{21506421-CED0-4EDF-8219-DF93FCF9671D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3A46ED9B-35B1-404C-8F97-9E32FFD419C8}" type="pres">
      <dgm:prSet presAssocID="{ABD7CF15-3A5E-4199-B534-971CDC2FB712}" presName="bottomLine" presStyleLbl="alignNode1" presStyleIdx="7" presStyleCnt="8">
        <dgm:presLayoutVars/>
      </dgm:prSet>
      <dgm:spPr/>
    </dgm:pt>
    <dgm:pt modelId="{1DC4B4BA-C169-4B91-A1D5-E294778FC467}" type="pres">
      <dgm:prSet presAssocID="{ABD7CF15-3A5E-4199-B534-971CDC2FB712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6906F818-66D4-4AA7-8745-BBC60A7647BF}" type="presOf" srcId="{423DC377-7982-4375-A718-BA9C9C136B9B}" destId="{3BF8AEEB-6DB6-4C49-8757-79FA585F1E9F}" srcOrd="0" destOrd="0" presId="urn:microsoft.com/office/officeart/2016/7/layout/BasicLinearProcessNumbered"/>
    <dgm:cxn modelId="{D5CAC729-C5B1-4CCF-916C-4357E2E20BDC}" type="presOf" srcId="{423DC377-7982-4375-A718-BA9C9C136B9B}" destId="{8AA1540D-6562-4FBA-A1AF-D29E6A88E248}" srcOrd="1" destOrd="0" presId="urn:microsoft.com/office/officeart/2016/7/layout/BasicLinearProcessNumbered"/>
    <dgm:cxn modelId="{8E49B431-4FFF-425C-99DC-8E9913E2B631}" type="presOf" srcId="{A0AE733D-F968-476A-9678-F6ADA9375FDF}" destId="{5DC880EC-BCA3-442B-8E50-1CB4E29A2363}" srcOrd="1" destOrd="0" presId="urn:microsoft.com/office/officeart/2016/7/layout/BasicLinearProcessNumbered"/>
    <dgm:cxn modelId="{15D9EA5F-9887-4DB9-A9BF-01B0A5948B20}" type="presOf" srcId="{21506421-CED0-4EDF-8219-DF93FCF9671D}" destId="{D46B7D38-7D76-4AB5-A871-07EF2C59D947}" srcOrd="0" destOrd="0" presId="urn:microsoft.com/office/officeart/2016/7/layout/BasicLinearProcessNumbered"/>
    <dgm:cxn modelId="{52E2404B-D3BA-4B70-8FF1-5982716B0A80}" type="presOf" srcId="{ABD7CF15-3A5E-4199-B534-971CDC2FB712}" destId="{1DC4B4BA-C169-4B91-A1D5-E294778FC467}" srcOrd="1" destOrd="0" presId="urn:microsoft.com/office/officeart/2016/7/layout/BasicLinearProcessNumbered"/>
    <dgm:cxn modelId="{75F49B7C-6FEC-495E-8CB2-575CD8148285}" srcId="{3B669C20-85B5-417A-87C3-1E6A23C8A565}" destId="{A0AE733D-F968-476A-9678-F6ADA9375FDF}" srcOrd="0" destOrd="0" parTransId="{5DC34F25-6405-4DFA-AE83-FE91AAB8FF9B}" sibTransId="{82AE9587-C212-451B-B255-D1C65E672561}"/>
    <dgm:cxn modelId="{DE2CD77D-BFC2-4D36-BDC7-981E68349566}" srcId="{3B669C20-85B5-417A-87C3-1E6A23C8A565}" destId="{27828199-0000-4F3F-87D7-999F7D82EF8E}" srcOrd="2" destOrd="0" parTransId="{EF89DA11-E68E-4A2C-A480-B01DA79DE38B}" sibTransId="{A333F08F-F734-4D47-A284-41E5F08A71C7}"/>
    <dgm:cxn modelId="{97AA5992-F8C1-48BB-B4F3-DF1B43A39278}" type="presOf" srcId="{27828199-0000-4F3F-87D7-999F7D82EF8E}" destId="{E3B4190B-F524-47A9-8F97-869DF1329F54}" srcOrd="1" destOrd="0" presId="urn:microsoft.com/office/officeart/2016/7/layout/BasicLinearProcessNumbered"/>
    <dgm:cxn modelId="{2A1DBAB3-BD4C-4169-A7FE-A5060D8E9ED6}" type="presOf" srcId="{3B669C20-85B5-417A-87C3-1E6A23C8A565}" destId="{79EEFC57-63F8-478D-99BA-394257AB2782}" srcOrd="0" destOrd="0" presId="urn:microsoft.com/office/officeart/2016/7/layout/BasicLinearProcessNumbered"/>
    <dgm:cxn modelId="{BC356FB6-ADE5-47F1-99F7-5A680B5ECD59}" type="presOf" srcId="{ABD7CF15-3A5E-4199-B534-971CDC2FB712}" destId="{0ACB44FB-121B-4BD9-84C1-AF6CC7B651D1}" srcOrd="0" destOrd="0" presId="urn:microsoft.com/office/officeart/2016/7/layout/BasicLinearProcessNumbered"/>
    <dgm:cxn modelId="{D07264BC-FA69-42E5-9280-3553BF768FB3}" type="presOf" srcId="{A333F08F-F734-4D47-A284-41E5F08A71C7}" destId="{22BC4F09-5A01-412B-A69C-0CD90FE6590F}" srcOrd="0" destOrd="0" presId="urn:microsoft.com/office/officeart/2016/7/layout/BasicLinearProcessNumbered"/>
    <dgm:cxn modelId="{6DFEBBCB-0384-4167-B4A8-AAEB9715EBD8}" type="presOf" srcId="{27828199-0000-4F3F-87D7-999F7D82EF8E}" destId="{8A25E598-83FF-4162-B77F-20B33BA011BF}" srcOrd="0" destOrd="0" presId="urn:microsoft.com/office/officeart/2016/7/layout/BasicLinearProcessNumbered"/>
    <dgm:cxn modelId="{090E64CF-8F9C-4A29-8ACA-A206D73DE84A}" type="presOf" srcId="{AA2F696E-A055-4241-951F-5A9A6A62FAF3}" destId="{FA359D3C-2580-404D-8C06-37DA8F6DF72C}" srcOrd="0" destOrd="0" presId="urn:microsoft.com/office/officeart/2016/7/layout/BasicLinearProcessNumbered"/>
    <dgm:cxn modelId="{49F1F0D7-2A47-4CE9-AB41-911B15E6031E}" type="presOf" srcId="{82AE9587-C212-451B-B255-D1C65E672561}" destId="{4C6A388D-454C-4FBA-8876-491BFE340798}" srcOrd="0" destOrd="0" presId="urn:microsoft.com/office/officeart/2016/7/layout/BasicLinearProcessNumbered"/>
    <dgm:cxn modelId="{512DC6E0-635C-4906-85A1-15A115879E39}" srcId="{3B669C20-85B5-417A-87C3-1E6A23C8A565}" destId="{423DC377-7982-4375-A718-BA9C9C136B9B}" srcOrd="1" destOrd="0" parTransId="{6A197D89-C13D-4656-BF4D-31742E56CC60}" sibTransId="{AA2F696E-A055-4241-951F-5A9A6A62FAF3}"/>
    <dgm:cxn modelId="{53A986E2-721B-4755-A86F-A8ECB76F58DC}" type="presOf" srcId="{A0AE733D-F968-476A-9678-F6ADA9375FDF}" destId="{E8A1B489-3D23-41CE-A3B9-731F563EAE37}" srcOrd="0" destOrd="0" presId="urn:microsoft.com/office/officeart/2016/7/layout/BasicLinearProcessNumbered"/>
    <dgm:cxn modelId="{5FF98CE2-E4BF-4641-B8BA-DA664F8231C1}" srcId="{3B669C20-85B5-417A-87C3-1E6A23C8A565}" destId="{ABD7CF15-3A5E-4199-B534-971CDC2FB712}" srcOrd="3" destOrd="0" parTransId="{47C86666-2CB7-44D9-AACB-28D6A668414F}" sibTransId="{21506421-CED0-4EDF-8219-DF93FCF9671D}"/>
    <dgm:cxn modelId="{042D5475-3CCE-4444-8F31-5DA936278C13}" type="presParOf" srcId="{79EEFC57-63F8-478D-99BA-394257AB2782}" destId="{085B532B-218F-4203-92D7-DEC0E529BCA5}" srcOrd="0" destOrd="0" presId="urn:microsoft.com/office/officeart/2016/7/layout/BasicLinearProcessNumbered"/>
    <dgm:cxn modelId="{34F68AE3-EDDA-4608-A688-0B001AB976CE}" type="presParOf" srcId="{085B532B-218F-4203-92D7-DEC0E529BCA5}" destId="{E8A1B489-3D23-41CE-A3B9-731F563EAE37}" srcOrd="0" destOrd="0" presId="urn:microsoft.com/office/officeart/2016/7/layout/BasicLinearProcessNumbered"/>
    <dgm:cxn modelId="{523E12C5-D56F-4AD3-92F0-14896514A568}" type="presParOf" srcId="{085B532B-218F-4203-92D7-DEC0E529BCA5}" destId="{4C6A388D-454C-4FBA-8876-491BFE340798}" srcOrd="1" destOrd="0" presId="urn:microsoft.com/office/officeart/2016/7/layout/BasicLinearProcessNumbered"/>
    <dgm:cxn modelId="{D1212D0C-7DD3-4842-AF72-B37846B98254}" type="presParOf" srcId="{085B532B-218F-4203-92D7-DEC0E529BCA5}" destId="{FB8AFC5E-814C-4446-9635-1C5622F99195}" srcOrd="2" destOrd="0" presId="urn:microsoft.com/office/officeart/2016/7/layout/BasicLinearProcessNumbered"/>
    <dgm:cxn modelId="{06DF8043-AACB-4CCF-B273-504139BFF244}" type="presParOf" srcId="{085B532B-218F-4203-92D7-DEC0E529BCA5}" destId="{5DC880EC-BCA3-442B-8E50-1CB4E29A2363}" srcOrd="3" destOrd="0" presId="urn:microsoft.com/office/officeart/2016/7/layout/BasicLinearProcessNumbered"/>
    <dgm:cxn modelId="{2EC921E8-B568-4BD5-A143-413243009309}" type="presParOf" srcId="{79EEFC57-63F8-478D-99BA-394257AB2782}" destId="{FCC2578F-06BF-4904-960F-3C8904A4D50A}" srcOrd="1" destOrd="0" presId="urn:microsoft.com/office/officeart/2016/7/layout/BasicLinearProcessNumbered"/>
    <dgm:cxn modelId="{C4B8BED3-F340-429C-B928-7D2DA361419B}" type="presParOf" srcId="{79EEFC57-63F8-478D-99BA-394257AB2782}" destId="{1F34017A-683F-4DA6-A2CE-17989AB167A5}" srcOrd="2" destOrd="0" presId="urn:microsoft.com/office/officeart/2016/7/layout/BasicLinearProcessNumbered"/>
    <dgm:cxn modelId="{44853447-07F5-4464-9545-5E4207BD0DF8}" type="presParOf" srcId="{1F34017A-683F-4DA6-A2CE-17989AB167A5}" destId="{3BF8AEEB-6DB6-4C49-8757-79FA585F1E9F}" srcOrd="0" destOrd="0" presId="urn:microsoft.com/office/officeart/2016/7/layout/BasicLinearProcessNumbered"/>
    <dgm:cxn modelId="{A90AE505-CAB4-413A-842F-589D15836AED}" type="presParOf" srcId="{1F34017A-683F-4DA6-A2CE-17989AB167A5}" destId="{FA359D3C-2580-404D-8C06-37DA8F6DF72C}" srcOrd="1" destOrd="0" presId="urn:microsoft.com/office/officeart/2016/7/layout/BasicLinearProcessNumbered"/>
    <dgm:cxn modelId="{87286532-0E2D-4ABC-B9B0-B949B8E06515}" type="presParOf" srcId="{1F34017A-683F-4DA6-A2CE-17989AB167A5}" destId="{6242D541-56E0-4721-8F87-D374BBE36AF5}" srcOrd="2" destOrd="0" presId="urn:microsoft.com/office/officeart/2016/7/layout/BasicLinearProcessNumbered"/>
    <dgm:cxn modelId="{F7FBEA5B-2DD3-44BB-A9EE-51CC02D856EC}" type="presParOf" srcId="{1F34017A-683F-4DA6-A2CE-17989AB167A5}" destId="{8AA1540D-6562-4FBA-A1AF-D29E6A88E248}" srcOrd="3" destOrd="0" presId="urn:microsoft.com/office/officeart/2016/7/layout/BasicLinearProcessNumbered"/>
    <dgm:cxn modelId="{5102723C-8DC2-4BCC-89C7-302528F16028}" type="presParOf" srcId="{79EEFC57-63F8-478D-99BA-394257AB2782}" destId="{7BF12D5A-96E0-4C96-B128-37ABE118ACE6}" srcOrd="3" destOrd="0" presId="urn:microsoft.com/office/officeart/2016/7/layout/BasicLinearProcessNumbered"/>
    <dgm:cxn modelId="{6A3DD59E-8398-46F8-9420-D60AF2E8801E}" type="presParOf" srcId="{79EEFC57-63F8-478D-99BA-394257AB2782}" destId="{DA186375-919C-40C4-815D-7B6100FB8F2E}" srcOrd="4" destOrd="0" presId="urn:microsoft.com/office/officeart/2016/7/layout/BasicLinearProcessNumbered"/>
    <dgm:cxn modelId="{C21DA784-7BD0-4536-B647-D8E3CD2201C7}" type="presParOf" srcId="{DA186375-919C-40C4-815D-7B6100FB8F2E}" destId="{8A25E598-83FF-4162-B77F-20B33BA011BF}" srcOrd="0" destOrd="0" presId="urn:microsoft.com/office/officeart/2016/7/layout/BasicLinearProcessNumbered"/>
    <dgm:cxn modelId="{4CD0A406-0F30-4752-8517-62B128AD0FDA}" type="presParOf" srcId="{DA186375-919C-40C4-815D-7B6100FB8F2E}" destId="{22BC4F09-5A01-412B-A69C-0CD90FE6590F}" srcOrd="1" destOrd="0" presId="urn:microsoft.com/office/officeart/2016/7/layout/BasicLinearProcessNumbered"/>
    <dgm:cxn modelId="{5950B0EF-969D-4720-85C8-431AF4BF4D94}" type="presParOf" srcId="{DA186375-919C-40C4-815D-7B6100FB8F2E}" destId="{BD2BBD7D-A73F-4085-8239-584E0BD039D6}" srcOrd="2" destOrd="0" presId="urn:microsoft.com/office/officeart/2016/7/layout/BasicLinearProcessNumbered"/>
    <dgm:cxn modelId="{14B5CDAD-682D-4AEA-964B-C6B7E3E76413}" type="presParOf" srcId="{DA186375-919C-40C4-815D-7B6100FB8F2E}" destId="{E3B4190B-F524-47A9-8F97-869DF1329F54}" srcOrd="3" destOrd="0" presId="urn:microsoft.com/office/officeart/2016/7/layout/BasicLinearProcessNumbered"/>
    <dgm:cxn modelId="{6027D063-0694-495E-8745-99FB6BEA2BB6}" type="presParOf" srcId="{79EEFC57-63F8-478D-99BA-394257AB2782}" destId="{84C2C818-038C-4E46-89E8-4D8E4D145818}" srcOrd="5" destOrd="0" presId="urn:microsoft.com/office/officeart/2016/7/layout/BasicLinearProcessNumbered"/>
    <dgm:cxn modelId="{6BAFF08F-22FB-48AF-9B89-8EA25BFD644E}" type="presParOf" srcId="{79EEFC57-63F8-478D-99BA-394257AB2782}" destId="{3E3AEBC3-977F-4122-B244-40E08A050900}" srcOrd="6" destOrd="0" presId="urn:microsoft.com/office/officeart/2016/7/layout/BasicLinearProcessNumbered"/>
    <dgm:cxn modelId="{D8059006-1849-4897-8CB9-EA7CF27F7404}" type="presParOf" srcId="{3E3AEBC3-977F-4122-B244-40E08A050900}" destId="{0ACB44FB-121B-4BD9-84C1-AF6CC7B651D1}" srcOrd="0" destOrd="0" presId="urn:microsoft.com/office/officeart/2016/7/layout/BasicLinearProcessNumbered"/>
    <dgm:cxn modelId="{E94E5F3F-9A4C-439D-A5B8-1D24FE78795F}" type="presParOf" srcId="{3E3AEBC3-977F-4122-B244-40E08A050900}" destId="{D46B7D38-7D76-4AB5-A871-07EF2C59D947}" srcOrd="1" destOrd="0" presId="urn:microsoft.com/office/officeart/2016/7/layout/BasicLinearProcessNumbered"/>
    <dgm:cxn modelId="{D782470A-0D4C-443E-9551-B6C5459B265E}" type="presParOf" srcId="{3E3AEBC3-977F-4122-B244-40E08A050900}" destId="{3A46ED9B-35B1-404C-8F97-9E32FFD419C8}" srcOrd="2" destOrd="0" presId="urn:microsoft.com/office/officeart/2016/7/layout/BasicLinearProcessNumbered"/>
    <dgm:cxn modelId="{0E0D44EC-EF7A-4279-9F62-C85E4499183E}" type="presParOf" srcId="{3E3AEBC3-977F-4122-B244-40E08A050900}" destId="{1DC4B4BA-C169-4B91-A1D5-E294778FC46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C6F5FF-9BBD-43F0-86BD-BDF7B962E18B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856A2CD-8B3D-4EF3-AA08-A7560392D192}">
      <dgm:prSet/>
      <dgm:spPr/>
      <dgm:t>
        <a:bodyPr/>
        <a:lstStyle/>
        <a:p>
          <a:pPr algn="l"/>
          <a:r>
            <a:rPr lang="en-US" dirty="0"/>
            <a:t>Improved data confidence for decision-making and capital planning.</a:t>
          </a:r>
        </a:p>
      </dgm:t>
    </dgm:pt>
    <dgm:pt modelId="{D27B75C2-2C86-435B-8AB6-7B3BB65BB8AA}" type="parTrans" cxnId="{6E857BCB-16B7-4691-BF24-77325DA9C505}">
      <dgm:prSet/>
      <dgm:spPr/>
      <dgm:t>
        <a:bodyPr/>
        <a:lstStyle/>
        <a:p>
          <a:endParaRPr lang="en-US"/>
        </a:p>
      </dgm:t>
    </dgm:pt>
    <dgm:pt modelId="{932B3212-5F13-4081-824C-F8E4EBEEEE58}" type="sibTrans" cxnId="{6E857BCB-16B7-4691-BF24-77325DA9C505}">
      <dgm:prSet/>
      <dgm:spPr/>
      <dgm:t>
        <a:bodyPr/>
        <a:lstStyle/>
        <a:p>
          <a:endParaRPr lang="en-US"/>
        </a:p>
      </dgm:t>
    </dgm:pt>
    <dgm:pt modelId="{4D49D874-516D-4AE5-942B-21B35662CA59}">
      <dgm:prSet/>
      <dgm:spPr/>
      <dgm:t>
        <a:bodyPr/>
        <a:lstStyle/>
        <a:p>
          <a:r>
            <a:rPr lang="en-US"/>
            <a:t>Access to expert feedback and recommendations.</a:t>
          </a:r>
        </a:p>
      </dgm:t>
    </dgm:pt>
    <dgm:pt modelId="{B9BDE515-BC4F-47CB-B7F0-56ADAB1BD0C7}" type="parTrans" cxnId="{8531197F-A563-47FF-A656-79322B0A54DA}">
      <dgm:prSet/>
      <dgm:spPr/>
      <dgm:t>
        <a:bodyPr/>
        <a:lstStyle/>
        <a:p>
          <a:endParaRPr lang="en-US"/>
        </a:p>
      </dgm:t>
    </dgm:pt>
    <dgm:pt modelId="{5BA3293A-1B36-44B2-815F-7E60D0F4F930}" type="sibTrans" cxnId="{8531197F-A563-47FF-A656-79322B0A54DA}">
      <dgm:prSet/>
      <dgm:spPr/>
      <dgm:t>
        <a:bodyPr/>
        <a:lstStyle/>
        <a:p>
          <a:endParaRPr lang="en-US"/>
        </a:p>
      </dgm:t>
    </dgm:pt>
    <dgm:pt modelId="{818CB713-5F7E-4D41-9A86-E79A250F1D5E}">
      <dgm:prSet/>
      <dgm:spPr/>
      <dgm:t>
        <a:bodyPr/>
        <a:lstStyle/>
        <a:p>
          <a:r>
            <a:rPr lang="en-US"/>
            <a:t>Better understanding of water loss metrics and root causes.</a:t>
          </a:r>
        </a:p>
      </dgm:t>
    </dgm:pt>
    <dgm:pt modelId="{21BAEFDC-1426-4891-95B2-7F7CF424E6EA}" type="parTrans" cxnId="{87E68659-0D8D-4ACB-B3FD-B3C88C270006}">
      <dgm:prSet/>
      <dgm:spPr/>
      <dgm:t>
        <a:bodyPr/>
        <a:lstStyle/>
        <a:p>
          <a:endParaRPr lang="en-US"/>
        </a:p>
      </dgm:t>
    </dgm:pt>
    <dgm:pt modelId="{75BAEFF5-EE5E-4C4E-AD9A-95EC6C74A379}" type="sibTrans" cxnId="{87E68659-0D8D-4ACB-B3FD-B3C88C270006}">
      <dgm:prSet/>
      <dgm:spPr/>
      <dgm:t>
        <a:bodyPr/>
        <a:lstStyle/>
        <a:p>
          <a:endParaRPr lang="en-US"/>
        </a:p>
      </dgm:t>
    </dgm:pt>
    <dgm:pt modelId="{4C92B122-DCB3-447F-AF88-3853D2AFD4C3}">
      <dgm:prSet/>
      <dgm:spPr/>
      <dgm:t>
        <a:bodyPr/>
        <a:lstStyle/>
        <a:p>
          <a:r>
            <a:rPr lang="en-US"/>
            <a:t>Support for funding applications and compliance.</a:t>
          </a:r>
        </a:p>
      </dgm:t>
    </dgm:pt>
    <dgm:pt modelId="{D48D6441-ED11-4FCD-8763-6397AEBED232}" type="parTrans" cxnId="{7F75DD5A-24C6-4918-8740-3EC9F34D7210}">
      <dgm:prSet/>
      <dgm:spPr/>
      <dgm:t>
        <a:bodyPr/>
        <a:lstStyle/>
        <a:p>
          <a:endParaRPr lang="en-US"/>
        </a:p>
      </dgm:t>
    </dgm:pt>
    <dgm:pt modelId="{EB61266B-81EC-46FE-9EC5-8979CFD7E3A6}" type="sibTrans" cxnId="{7F75DD5A-24C6-4918-8740-3EC9F34D7210}">
      <dgm:prSet/>
      <dgm:spPr/>
      <dgm:t>
        <a:bodyPr/>
        <a:lstStyle/>
        <a:p>
          <a:endParaRPr lang="en-US"/>
        </a:p>
      </dgm:t>
    </dgm:pt>
    <dgm:pt modelId="{C04F70D8-50F9-4319-84C4-D1DC5F4AB302}" type="pres">
      <dgm:prSet presAssocID="{33C6F5FF-9BBD-43F0-86BD-BDF7B962E18B}" presName="root" presStyleCnt="0">
        <dgm:presLayoutVars>
          <dgm:dir/>
          <dgm:resizeHandles val="exact"/>
        </dgm:presLayoutVars>
      </dgm:prSet>
      <dgm:spPr/>
    </dgm:pt>
    <dgm:pt modelId="{1780C72D-2699-4B5C-8A52-13A55FAC636D}" type="pres">
      <dgm:prSet presAssocID="{33C6F5FF-9BBD-43F0-86BD-BDF7B962E18B}" presName="container" presStyleCnt="0">
        <dgm:presLayoutVars>
          <dgm:dir/>
          <dgm:resizeHandles val="exact"/>
        </dgm:presLayoutVars>
      </dgm:prSet>
      <dgm:spPr/>
    </dgm:pt>
    <dgm:pt modelId="{1100F5BF-8B5B-4D71-B2D6-038BDA7D9ECD}" type="pres">
      <dgm:prSet presAssocID="{6856A2CD-8B3D-4EF3-AA08-A7560392D192}" presName="compNode" presStyleCnt="0"/>
      <dgm:spPr/>
    </dgm:pt>
    <dgm:pt modelId="{750FD66A-8870-435C-AA92-E39E26E49453}" type="pres">
      <dgm:prSet presAssocID="{6856A2CD-8B3D-4EF3-AA08-A7560392D192}" presName="iconBgRect" presStyleLbl="bgShp" presStyleIdx="0" presStyleCnt="4"/>
      <dgm:spPr>
        <a:solidFill>
          <a:srgbClr val="4375A4"/>
        </a:solidFill>
      </dgm:spPr>
    </dgm:pt>
    <dgm:pt modelId="{537A99CF-2A72-4766-A335-0959EFAD4884}" type="pres">
      <dgm:prSet presAssocID="{6856A2CD-8B3D-4EF3-AA08-A7560392D192}" presName="iconRect" presStyleLbl="node1" presStyleIdx="0" presStyleCnt="4"/>
      <dgm:spPr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DBF5988D-06DC-4AF6-BF3C-37BCECB1203A}" type="pres">
      <dgm:prSet presAssocID="{6856A2CD-8B3D-4EF3-AA08-A7560392D192}" presName="spaceRect" presStyleCnt="0"/>
      <dgm:spPr/>
    </dgm:pt>
    <dgm:pt modelId="{929C4282-16E9-4C5E-8444-65116A9F9722}" type="pres">
      <dgm:prSet presAssocID="{6856A2CD-8B3D-4EF3-AA08-A7560392D192}" presName="textRect" presStyleLbl="revTx" presStyleIdx="0" presStyleCnt="4">
        <dgm:presLayoutVars>
          <dgm:chMax val="1"/>
          <dgm:chPref val="1"/>
        </dgm:presLayoutVars>
      </dgm:prSet>
      <dgm:spPr/>
    </dgm:pt>
    <dgm:pt modelId="{852410CA-AC83-49CC-B042-AAC2F3E8295A}" type="pres">
      <dgm:prSet presAssocID="{932B3212-5F13-4081-824C-F8E4EBEEEE58}" presName="sibTrans" presStyleLbl="sibTrans2D1" presStyleIdx="0" presStyleCnt="0"/>
      <dgm:spPr/>
    </dgm:pt>
    <dgm:pt modelId="{A21ECFE8-792F-4A1A-A8D1-033E362529B9}" type="pres">
      <dgm:prSet presAssocID="{4D49D874-516D-4AE5-942B-21B35662CA59}" presName="compNode" presStyleCnt="0"/>
      <dgm:spPr/>
    </dgm:pt>
    <dgm:pt modelId="{8A7D5440-4D4C-43F3-9514-68B2CAFF1A29}" type="pres">
      <dgm:prSet presAssocID="{4D49D874-516D-4AE5-942B-21B35662CA59}" presName="iconBgRect" presStyleLbl="bgShp" presStyleIdx="1" presStyleCnt="4"/>
      <dgm:spPr>
        <a:solidFill>
          <a:srgbClr val="4375A4"/>
        </a:solidFill>
      </dgm:spPr>
    </dgm:pt>
    <dgm:pt modelId="{E6DC07E0-1346-44ED-A3ED-85E879F06F3A}" type="pres">
      <dgm:prSet presAssocID="{4D49D874-516D-4AE5-942B-21B35662CA59}" presName="iconRect" presStyleLbl="node1" presStyleIdx="1" presStyleCnt="4"/>
      <dgm:spPr>
        <a:blipFill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A7E1B293-245D-4163-B017-DF003516B4ED}" type="pres">
      <dgm:prSet presAssocID="{4D49D874-516D-4AE5-942B-21B35662CA59}" presName="spaceRect" presStyleCnt="0"/>
      <dgm:spPr/>
    </dgm:pt>
    <dgm:pt modelId="{A425A339-7294-440E-A263-EE19CECA10C6}" type="pres">
      <dgm:prSet presAssocID="{4D49D874-516D-4AE5-942B-21B35662CA59}" presName="textRect" presStyleLbl="revTx" presStyleIdx="1" presStyleCnt="4">
        <dgm:presLayoutVars>
          <dgm:chMax val="1"/>
          <dgm:chPref val="1"/>
        </dgm:presLayoutVars>
      </dgm:prSet>
      <dgm:spPr/>
    </dgm:pt>
    <dgm:pt modelId="{41225669-F015-4423-B9D4-9A2FF51244F4}" type="pres">
      <dgm:prSet presAssocID="{5BA3293A-1B36-44B2-815F-7E60D0F4F930}" presName="sibTrans" presStyleLbl="sibTrans2D1" presStyleIdx="0" presStyleCnt="0"/>
      <dgm:spPr/>
    </dgm:pt>
    <dgm:pt modelId="{1509C088-1A54-44B7-8220-7036FD019698}" type="pres">
      <dgm:prSet presAssocID="{818CB713-5F7E-4D41-9A86-E79A250F1D5E}" presName="compNode" presStyleCnt="0"/>
      <dgm:spPr/>
    </dgm:pt>
    <dgm:pt modelId="{14F1D46F-7EBB-4901-86BD-DD34765857B3}" type="pres">
      <dgm:prSet presAssocID="{818CB713-5F7E-4D41-9A86-E79A250F1D5E}" presName="iconBgRect" presStyleLbl="bgShp" presStyleIdx="2" presStyleCnt="4"/>
      <dgm:spPr>
        <a:solidFill>
          <a:srgbClr val="4375A4"/>
        </a:solidFill>
      </dgm:spPr>
    </dgm:pt>
    <dgm:pt modelId="{29704ACE-78FC-43FC-B721-F786FA0C0A16}" type="pres">
      <dgm:prSet presAssocID="{818CB713-5F7E-4D41-9A86-E79A250F1D5E}" presName="iconRect" presStyleLbl="node1" presStyleIdx="2" presStyleCnt="4"/>
      <dgm:spPr>
        <a:blipFill>
          <a:blip xmlns:r="http://schemas.openxmlformats.org/officeDocument/2006/relationships"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7CD70711-94E4-48D2-A03F-49A4D6DBC36F}" type="pres">
      <dgm:prSet presAssocID="{818CB713-5F7E-4D41-9A86-E79A250F1D5E}" presName="spaceRect" presStyleCnt="0"/>
      <dgm:spPr/>
    </dgm:pt>
    <dgm:pt modelId="{5CB91516-93CE-41A5-900B-461787F1839B}" type="pres">
      <dgm:prSet presAssocID="{818CB713-5F7E-4D41-9A86-E79A250F1D5E}" presName="textRect" presStyleLbl="revTx" presStyleIdx="2" presStyleCnt="4">
        <dgm:presLayoutVars>
          <dgm:chMax val="1"/>
          <dgm:chPref val="1"/>
        </dgm:presLayoutVars>
      </dgm:prSet>
      <dgm:spPr/>
    </dgm:pt>
    <dgm:pt modelId="{724BB62A-08E8-478C-AEE2-F22B173B8203}" type="pres">
      <dgm:prSet presAssocID="{75BAEFF5-EE5E-4C4E-AD9A-95EC6C74A379}" presName="sibTrans" presStyleLbl="sibTrans2D1" presStyleIdx="0" presStyleCnt="0"/>
      <dgm:spPr/>
    </dgm:pt>
    <dgm:pt modelId="{D0F8FB20-23B8-426C-AE71-2265AA14677A}" type="pres">
      <dgm:prSet presAssocID="{4C92B122-DCB3-447F-AF88-3853D2AFD4C3}" presName="compNode" presStyleCnt="0"/>
      <dgm:spPr/>
    </dgm:pt>
    <dgm:pt modelId="{57F314C9-BA79-4BAF-82EC-676309E5B8F0}" type="pres">
      <dgm:prSet presAssocID="{4C92B122-DCB3-447F-AF88-3853D2AFD4C3}" presName="iconBgRect" presStyleLbl="bgShp" presStyleIdx="3" presStyleCnt="4"/>
      <dgm:spPr>
        <a:solidFill>
          <a:srgbClr val="4375A4"/>
        </a:solidFill>
      </dgm:spPr>
    </dgm:pt>
    <dgm:pt modelId="{FA33F834-FCD2-43BE-8C95-44EB03A972C4}" type="pres">
      <dgm:prSet presAssocID="{4C92B122-DCB3-447F-AF88-3853D2AFD4C3}" presName="iconRect" presStyleLbl="node1" presStyleIdx="3" presStyleCnt="4"/>
      <dgm:spPr>
        <a:blipFill>
          <a:blip xmlns:r="http://schemas.openxmlformats.org/officeDocument/2006/relationships"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E263BA6-7C39-4AE9-B812-DF0585985B0E}" type="pres">
      <dgm:prSet presAssocID="{4C92B122-DCB3-447F-AF88-3853D2AFD4C3}" presName="spaceRect" presStyleCnt="0"/>
      <dgm:spPr/>
    </dgm:pt>
    <dgm:pt modelId="{EFD6E142-19B0-4860-8DD6-CC219ED41A60}" type="pres">
      <dgm:prSet presAssocID="{4C92B122-DCB3-447F-AF88-3853D2AFD4C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6495C00-6CDA-4CAC-995E-75EBFF2E104C}" type="presOf" srcId="{5BA3293A-1B36-44B2-815F-7E60D0F4F930}" destId="{41225669-F015-4423-B9D4-9A2FF51244F4}" srcOrd="0" destOrd="0" presId="urn:microsoft.com/office/officeart/2018/2/layout/IconCircleList"/>
    <dgm:cxn modelId="{9C082305-0262-4995-80F7-6C791685CEEA}" type="presOf" srcId="{818CB713-5F7E-4D41-9A86-E79A250F1D5E}" destId="{5CB91516-93CE-41A5-900B-461787F1839B}" srcOrd="0" destOrd="0" presId="urn:microsoft.com/office/officeart/2018/2/layout/IconCircleList"/>
    <dgm:cxn modelId="{681CA306-979C-4009-9C21-669EF93AFE9E}" type="presOf" srcId="{4C92B122-DCB3-447F-AF88-3853D2AFD4C3}" destId="{EFD6E142-19B0-4860-8DD6-CC219ED41A60}" srcOrd="0" destOrd="0" presId="urn:microsoft.com/office/officeart/2018/2/layout/IconCircleList"/>
    <dgm:cxn modelId="{14C3B815-8085-4004-AA85-F3D188FCDA3B}" type="presOf" srcId="{75BAEFF5-EE5E-4C4E-AD9A-95EC6C74A379}" destId="{724BB62A-08E8-478C-AEE2-F22B173B8203}" srcOrd="0" destOrd="0" presId="urn:microsoft.com/office/officeart/2018/2/layout/IconCircleList"/>
    <dgm:cxn modelId="{1F050342-26D7-4FCA-8AAB-D341994F0F6B}" type="presOf" srcId="{6856A2CD-8B3D-4EF3-AA08-A7560392D192}" destId="{929C4282-16E9-4C5E-8444-65116A9F9722}" srcOrd="0" destOrd="0" presId="urn:microsoft.com/office/officeart/2018/2/layout/IconCircleList"/>
    <dgm:cxn modelId="{4F202D6D-45EC-4E71-B771-0FAEBFE143EE}" type="presOf" srcId="{932B3212-5F13-4081-824C-F8E4EBEEEE58}" destId="{852410CA-AC83-49CC-B042-AAC2F3E8295A}" srcOrd="0" destOrd="0" presId="urn:microsoft.com/office/officeart/2018/2/layout/IconCircleList"/>
    <dgm:cxn modelId="{658AF56F-E385-42F8-ABF5-5EFA9A3DE11B}" type="presOf" srcId="{4D49D874-516D-4AE5-942B-21B35662CA59}" destId="{A425A339-7294-440E-A263-EE19CECA10C6}" srcOrd="0" destOrd="0" presId="urn:microsoft.com/office/officeart/2018/2/layout/IconCircleList"/>
    <dgm:cxn modelId="{4BB1C855-7FE9-48D2-B3A9-E51E3AAC018A}" type="presOf" srcId="{33C6F5FF-9BBD-43F0-86BD-BDF7B962E18B}" destId="{C04F70D8-50F9-4319-84C4-D1DC5F4AB302}" srcOrd="0" destOrd="0" presId="urn:microsoft.com/office/officeart/2018/2/layout/IconCircleList"/>
    <dgm:cxn modelId="{87E68659-0D8D-4ACB-B3FD-B3C88C270006}" srcId="{33C6F5FF-9BBD-43F0-86BD-BDF7B962E18B}" destId="{818CB713-5F7E-4D41-9A86-E79A250F1D5E}" srcOrd="2" destOrd="0" parTransId="{21BAEFDC-1426-4891-95B2-7F7CF424E6EA}" sibTransId="{75BAEFF5-EE5E-4C4E-AD9A-95EC6C74A379}"/>
    <dgm:cxn modelId="{7F75DD5A-24C6-4918-8740-3EC9F34D7210}" srcId="{33C6F5FF-9BBD-43F0-86BD-BDF7B962E18B}" destId="{4C92B122-DCB3-447F-AF88-3853D2AFD4C3}" srcOrd="3" destOrd="0" parTransId="{D48D6441-ED11-4FCD-8763-6397AEBED232}" sibTransId="{EB61266B-81EC-46FE-9EC5-8979CFD7E3A6}"/>
    <dgm:cxn modelId="{8531197F-A563-47FF-A656-79322B0A54DA}" srcId="{33C6F5FF-9BBD-43F0-86BD-BDF7B962E18B}" destId="{4D49D874-516D-4AE5-942B-21B35662CA59}" srcOrd="1" destOrd="0" parTransId="{B9BDE515-BC4F-47CB-B7F0-56ADAB1BD0C7}" sibTransId="{5BA3293A-1B36-44B2-815F-7E60D0F4F930}"/>
    <dgm:cxn modelId="{6E857BCB-16B7-4691-BF24-77325DA9C505}" srcId="{33C6F5FF-9BBD-43F0-86BD-BDF7B962E18B}" destId="{6856A2CD-8B3D-4EF3-AA08-A7560392D192}" srcOrd="0" destOrd="0" parTransId="{D27B75C2-2C86-435B-8AB6-7B3BB65BB8AA}" sibTransId="{932B3212-5F13-4081-824C-F8E4EBEEEE58}"/>
    <dgm:cxn modelId="{A2CEF05E-D07E-4A00-9AF4-1472312DE54A}" type="presParOf" srcId="{C04F70D8-50F9-4319-84C4-D1DC5F4AB302}" destId="{1780C72D-2699-4B5C-8A52-13A55FAC636D}" srcOrd="0" destOrd="0" presId="urn:microsoft.com/office/officeart/2018/2/layout/IconCircleList"/>
    <dgm:cxn modelId="{A3DA010E-E06C-4CF3-BB7F-766719CBEE25}" type="presParOf" srcId="{1780C72D-2699-4B5C-8A52-13A55FAC636D}" destId="{1100F5BF-8B5B-4D71-B2D6-038BDA7D9ECD}" srcOrd="0" destOrd="0" presId="urn:microsoft.com/office/officeart/2018/2/layout/IconCircleList"/>
    <dgm:cxn modelId="{5B0C9F60-45D2-4195-9806-0582540F056E}" type="presParOf" srcId="{1100F5BF-8B5B-4D71-B2D6-038BDA7D9ECD}" destId="{750FD66A-8870-435C-AA92-E39E26E49453}" srcOrd="0" destOrd="0" presId="urn:microsoft.com/office/officeart/2018/2/layout/IconCircleList"/>
    <dgm:cxn modelId="{D0620C37-E652-4656-A851-86246521BBC3}" type="presParOf" srcId="{1100F5BF-8B5B-4D71-B2D6-038BDA7D9ECD}" destId="{537A99CF-2A72-4766-A335-0959EFAD4884}" srcOrd="1" destOrd="0" presId="urn:microsoft.com/office/officeart/2018/2/layout/IconCircleList"/>
    <dgm:cxn modelId="{35FF4BDB-602E-4984-8BED-7946868F4A51}" type="presParOf" srcId="{1100F5BF-8B5B-4D71-B2D6-038BDA7D9ECD}" destId="{DBF5988D-06DC-4AF6-BF3C-37BCECB1203A}" srcOrd="2" destOrd="0" presId="urn:microsoft.com/office/officeart/2018/2/layout/IconCircleList"/>
    <dgm:cxn modelId="{5A29AFAE-927F-45B7-8A86-53D9376D82E3}" type="presParOf" srcId="{1100F5BF-8B5B-4D71-B2D6-038BDA7D9ECD}" destId="{929C4282-16E9-4C5E-8444-65116A9F9722}" srcOrd="3" destOrd="0" presId="urn:microsoft.com/office/officeart/2018/2/layout/IconCircleList"/>
    <dgm:cxn modelId="{9C2897E8-A0D6-422F-BDEA-0757E69C47E7}" type="presParOf" srcId="{1780C72D-2699-4B5C-8A52-13A55FAC636D}" destId="{852410CA-AC83-49CC-B042-AAC2F3E8295A}" srcOrd="1" destOrd="0" presId="urn:microsoft.com/office/officeart/2018/2/layout/IconCircleList"/>
    <dgm:cxn modelId="{50522387-CEC3-421F-83CC-41B70E846CA3}" type="presParOf" srcId="{1780C72D-2699-4B5C-8A52-13A55FAC636D}" destId="{A21ECFE8-792F-4A1A-A8D1-033E362529B9}" srcOrd="2" destOrd="0" presId="urn:microsoft.com/office/officeart/2018/2/layout/IconCircleList"/>
    <dgm:cxn modelId="{1921526A-5839-405B-A519-A205E01A6747}" type="presParOf" srcId="{A21ECFE8-792F-4A1A-A8D1-033E362529B9}" destId="{8A7D5440-4D4C-43F3-9514-68B2CAFF1A29}" srcOrd="0" destOrd="0" presId="urn:microsoft.com/office/officeart/2018/2/layout/IconCircleList"/>
    <dgm:cxn modelId="{9C9426D6-7970-4AEB-81CC-1B5B7E76749C}" type="presParOf" srcId="{A21ECFE8-792F-4A1A-A8D1-033E362529B9}" destId="{E6DC07E0-1346-44ED-A3ED-85E879F06F3A}" srcOrd="1" destOrd="0" presId="urn:microsoft.com/office/officeart/2018/2/layout/IconCircleList"/>
    <dgm:cxn modelId="{FDF2689B-C579-4038-A788-7A03AA668B3B}" type="presParOf" srcId="{A21ECFE8-792F-4A1A-A8D1-033E362529B9}" destId="{A7E1B293-245D-4163-B017-DF003516B4ED}" srcOrd="2" destOrd="0" presId="urn:microsoft.com/office/officeart/2018/2/layout/IconCircleList"/>
    <dgm:cxn modelId="{052B4647-22F3-4E41-A8AA-DC6768CCF3C5}" type="presParOf" srcId="{A21ECFE8-792F-4A1A-A8D1-033E362529B9}" destId="{A425A339-7294-440E-A263-EE19CECA10C6}" srcOrd="3" destOrd="0" presId="urn:microsoft.com/office/officeart/2018/2/layout/IconCircleList"/>
    <dgm:cxn modelId="{C9B1ED9E-1EBA-4E8C-AAFB-9ADD9C3E7A62}" type="presParOf" srcId="{1780C72D-2699-4B5C-8A52-13A55FAC636D}" destId="{41225669-F015-4423-B9D4-9A2FF51244F4}" srcOrd="3" destOrd="0" presId="urn:microsoft.com/office/officeart/2018/2/layout/IconCircleList"/>
    <dgm:cxn modelId="{B3F21F98-625E-46BA-8922-CD07366E956F}" type="presParOf" srcId="{1780C72D-2699-4B5C-8A52-13A55FAC636D}" destId="{1509C088-1A54-44B7-8220-7036FD019698}" srcOrd="4" destOrd="0" presId="urn:microsoft.com/office/officeart/2018/2/layout/IconCircleList"/>
    <dgm:cxn modelId="{793717A9-2B01-44CE-85F2-DDB81FD7BC5A}" type="presParOf" srcId="{1509C088-1A54-44B7-8220-7036FD019698}" destId="{14F1D46F-7EBB-4901-86BD-DD34765857B3}" srcOrd="0" destOrd="0" presId="urn:microsoft.com/office/officeart/2018/2/layout/IconCircleList"/>
    <dgm:cxn modelId="{30669D97-5AF0-45D6-B578-D4BA934CB0D4}" type="presParOf" srcId="{1509C088-1A54-44B7-8220-7036FD019698}" destId="{29704ACE-78FC-43FC-B721-F786FA0C0A16}" srcOrd="1" destOrd="0" presId="urn:microsoft.com/office/officeart/2018/2/layout/IconCircleList"/>
    <dgm:cxn modelId="{9548DB7E-E080-4B34-875B-C5CAE58E1207}" type="presParOf" srcId="{1509C088-1A54-44B7-8220-7036FD019698}" destId="{7CD70711-94E4-48D2-A03F-49A4D6DBC36F}" srcOrd="2" destOrd="0" presId="urn:microsoft.com/office/officeart/2018/2/layout/IconCircleList"/>
    <dgm:cxn modelId="{C2F2660A-223B-471A-82F0-7ABE32258037}" type="presParOf" srcId="{1509C088-1A54-44B7-8220-7036FD019698}" destId="{5CB91516-93CE-41A5-900B-461787F1839B}" srcOrd="3" destOrd="0" presId="urn:microsoft.com/office/officeart/2018/2/layout/IconCircleList"/>
    <dgm:cxn modelId="{29019AA4-A0CA-47BB-87C6-D855468A031B}" type="presParOf" srcId="{1780C72D-2699-4B5C-8A52-13A55FAC636D}" destId="{724BB62A-08E8-478C-AEE2-F22B173B8203}" srcOrd="5" destOrd="0" presId="urn:microsoft.com/office/officeart/2018/2/layout/IconCircleList"/>
    <dgm:cxn modelId="{D38BAFAD-D088-4B02-98CB-CC9D3E55AC2D}" type="presParOf" srcId="{1780C72D-2699-4B5C-8A52-13A55FAC636D}" destId="{D0F8FB20-23B8-426C-AE71-2265AA14677A}" srcOrd="6" destOrd="0" presId="urn:microsoft.com/office/officeart/2018/2/layout/IconCircleList"/>
    <dgm:cxn modelId="{8B904F60-A370-4B9B-ACE8-F22172F98B13}" type="presParOf" srcId="{D0F8FB20-23B8-426C-AE71-2265AA14677A}" destId="{57F314C9-BA79-4BAF-82EC-676309E5B8F0}" srcOrd="0" destOrd="0" presId="urn:microsoft.com/office/officeart/2018/2/layout/IconCircleList"/>
    <dgm:cxn modelId="{2363F02F-15B5-4D4A-A124-908BA0E8BA49}" type="presParOf" srcId="{D0F8FB20-23B8-426C-AE71-2265AA14677A}" destId="{FA33F834-FCD2-43BE-8C95-44EB03A972C4}" srcOrd="1" destOrd="0" presId="urn:microsoft.com/office/officeart/2018/2/layout/IconCircleList"/>
    <dgm:cxn modelId="{5DB5C3FD-4BBC-45F7-AF4B-44662EAA68CF}" type="presParOf" srcId="{D0F8FB20-23B8-426C-AE71-2265AA14677A}" destId="{7E263BA6-7C39-4AE9-B812-DF0585985B0E}" srcOrd="2" destOrd="0" presId="urn:microsoft.com/office/officeart/2018/2/layout/IconCircleList"/>
    <dgm:cxn modelId="{68F8A17C-58A0-465A-B8D0-CF073D0836BF}" type="presParOf" srcId="{D0F8FB20-23B8-426C-AE71-2265AA14677A}" destId="{EFD6E142-19B0-4860-8DD6-CC219ED41A6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5C1118-F094-4E3A-8C04-AB38310E2D7F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BC5598-4F3E-4150-BF73-180BA038A72B}">
      <dgm:prSet/>
      <dgm:spPr>
        <a:solidFill>
          <a:srgbClr val="D9D9D9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b="0" i="0" dirty="0">
              <a:solidFill>
                <a:schemeClr val="tx1"/>
              </a:solidFill>
            </a:rPr>
            <a:t>Refine data gathering and information</a:t>
          </a:r>
        </a:p>
        <a:p>
          <a:endParaRPr lang="en-US" dirty="0">
            <a:solidFill>
              <a:schemeClr val="tx1"/>
            </a:solidFill>
          </a:endParaRPr>
        </a:p>
      </dgm:t>
    </dgm:pt>
    <dgm:pt modelId="{28DC7503-06E3-40D5-ABF4-9732B78DBDB4}" type="parTrans" cxnId="{808C3694-1F4D-400E-BD0B-BC70EBC20967}">
      <dgm:prSet/>
      <dgm:spPr/>
      <dgm:t>
        <a:bodyPr/>
        <a:lstStyle/>
        <a:p>
          <a:endParaRPr lang="en-US"/>
        </a:p>
      </dgm:t>
    </dgm:pt>
    <dgm:pt modelId="{0F45A966-26BD-4D25-8B5D-FE58638CA374}" type="sibTrans" cxnId="{808C3694-1F4D-400E-BD0B-BC70EBC20967}">
      <dgm:prSet/>
      <dgm:spPr/>
      <dgm:t>
        <a:bodyPr/>
        <a:lstStyle/>
        <a:p>
          <a:endParaRPr lang="en-US"/>
        </a:p>
      </dgm:t>
    </dgm:pt>
    <dgm:pt modelId="{07A79F7A-F4F6-444B-B1CB-E221D05ED744}">
      <dgm:prSet/>
      <dgm:spPr>
        <a:solidFill>
          <a:srgbClr val="D9D9D9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b="0" i="0" dirty="0">
              <a:solidFill>
                <a:schemeClr val="tx1"/>
              </a:solidFill>
            </a:rPr>
            <a:t>Metering assessment, testing, or replacement program</a:t>
          </a:r>
        </a:p>
        <a:p>
          <a:endParaRPr lang="en-US" b="0" i="0" dirty="0">
            <a:solidFill>
              <a:schemeClr val="tx1"/>
            </a:solidFill>
          </a:endParaRPr>
        </a:p>
      </dgm:t>
    </dgm:pt>
    <dgm:pt modelId="{712DA69F-3CDD-49C3-B897-E42716553848}" type="parTrans" cxnId="{30F0688F-D821-4D9A-801E-D7DEB828F2C7}">
      <dgm:prSet/>
      <dgm:spPr/>
      <dgm:t>
        <a:bodyPr/>
        <a:lstStyle/>
        <a:p>
          <a:endParaRPr lang="en-US"/>
        </a:p>
      </dgm:t>
    </dgm:pt>
    <dgm:pt modelId="{FB295F61-EF04-4882-B152-4FDB02369DC0}" type="sibTrans" cxnId="{30F0688F-D821-4D9A-801E-D7DEB828F2C7}">
      <dgm:prSet/>
      <dgm:spPr/>
      <dgm:t>
        <a:bodyPr/>
        <a:lstStyle/>
        <a:p>
          <a:endParaRPr lang="en-US"/>
        </a:p>
      </dgm:t>
    </dgm:pt>
    <dgm:pt modelId="{5FFA2CA0-0CBF-4719-91D8-286F04B0372D}">
      <dgm:prSet/>
      <dgm:spPr>
        <a:solidFill>
          <a:srgbClr val="D9D9D9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b="0" i="0" dirty="0">
              <a:solidFill>
                <a:schemeClr val="tx1"/>
              </a:solidFill>
            </a:rPr>
            <a:t>Leak detection</a:t>
          </a:r>
        </a:p>
        <a:p>
          <a:endParaRPr lang="en-US" b="0" i="0" dirty="0">
            <a:solidFill>
              <a:schemeClr val="tx1"/>
            </a:solidFill>
          </a:endParaRPr>
        </a:p>
        <a:p>
          <a:endParaRPr lang="en-US" dirty="0">
            <a:solidFill>
              <a:schemeClr val="tx1"/>
            </a:solidFill>
          </a:endParaRPr>
        </a:p>
      </dgm:t>
    </dgm:pt>
    <dgm:pt modelId="{2431E55B-DD97-4004-9AD2-678A809BBB26}" type="parTrans" cxnId="{91E200B8-AB27-436D-B7B5-EC79CF6C9CE8}">
      <dgm:prSet/>
      <dgm:spPr/>
      <dgm:t>
        <a:bodyPr/>
        <a:lstStyle/>
        <a:p>
          <a:endParaRPr lang="en-US"/>
        </a:p>
      </dgm:t>
    </dgm:pt>
    <dgm:pt modelId="{2A7BEA7F-F37E-4D79-B3F7-3BC0D7F40F64}" type="sibTrans" cxnId="{91E200B8-AB27-436D-B7B5-EC79CF6C9CE8}">
      <dgm:prSet/>
      <dgm:spPr/>
      <dgm:t>
        <a:bodyPr/>
        <a:lstStyle/>
        <a:p>
          <a:endParaRPr lang="en-US"/>
        </a:p>
      </dgm:t>
    </dgm:pt>
    <dgm:pt modelId="{56699A59-F801-49E6-AA0E-4A07AA45925D}">
      <dgm:prSet/>
      <dgm:spPr>
        <a:solidFill>
          <a:srgbClr val="D9D9D9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b="0" i="0" dirty="0">
              <a:solidFill>
                <a:schemeClr val="tx1"/>
              </a:solidFill>
            </a:rPr>
            <a:t>Pipe repair or replacement</a:t>
          </a:r>
        </a:p>
        <a:p>
          <a:endParaRPr lang="en-US" b="0" i="0" dirty="0">
            <a:solidFill>
              <a:schemeClr val="tx1"/>
            </a:solidFill>
          </a:endParaRPr>
        </a:p>
        <a:p>
          <a:endParaRPr lang="en-US" dirty="0">
            <a:solidFill>
              <a:schemeClr val="tx1"/>
            </a:solidFill>
          </a:endParaRPr>
        </a:p>
      </dgm:t>
    </dgm:pt>
    <dgm:pt modelId="{0415A17F-0A7C-45F6-888C-231642A4630D}" type="parTrans" cxnId="{CD941C9B-DEFB-48AF-9125-2B2E97A260F4}">
      <dgm:prSet/>
      <dgm:spPr/>
      <dgm:t>
        <a:bodyPr/>
        <a:lstStyle/>
        <a:p>
          <a:endParaRPr lang="en-US"/>
        </a:p>
      </dgm:t>
    </dgm:pt>
    <dgm:pt modelId="{4C5A732A-A97B-4A33-8C08-82C9C2D46382}" type="sibTrans" cxnId="{CD941C9B-DEFB-48AF-9125-2B2E97A260F4}">
      <dgm:prSet/>
      <dgm:spPr/>
      <dgm:t>
        <a:bodyPr/>
        <a:lstStyle/>
        <a:p>
          <a:endParaRPr lang="en-US"/>
        </a:p>
      </dgm:t>
    </dgm:pt>
    <dgm:pt modelId="{0AE73D82-5406-46B1-917B-820BFB831B67}">
      <dgm:prSet/>
      <dgm:spPr>
        <a:solidFill>
          <a:srgbClr val="D9D9D9"/>
        </a:solidFill>
        <a:ln>
          <a:solidFill>
            <a:srgbClr val="4375A4"/>
          </a:solidFill>
        </a:ln>
      </dgm:spPr>
      <dgm:t>
        <a:bodyPr/>
        <a:lstStyle/>
        <a:p>
          <a:endParaRPr lang="en-US" b="0" i="0" dirty="0">
            <a:solidFill>
              <a:schemeClr val="tx1"/>
            </a:solidFill>
          </a:endParaRPr>
        </a:p>
        <a:p>
          <a:r>
            <a:rPr lang="en-US" b="0" i="0" dirty="0">
              <a:solidFill>
                <a:schemeClr val="tx1"/>
              </a:solidFill>
            </a:rPr>
            <a:t>Operation and maintenance programs and changes</a:t>
          </a:r>
        </a:p>
        <a:p>
          <a:endParaRPr lang="en-US" b="0" i="0" dirty="0">
            <a:solidFill>
              <a:schemeClr val="tx1"/>
            </a:solidFill>
          </a:endParaRPr>
        </a:p>
        <a:p>
          <a:endParaRPr lang="en-US" dirty="0">
            <a:solidFill>
              <a:schemeClr val="tx1"/>
            </a:solidFill>
          </a:endParaRPr>
        </a:p>
      </dgm:t>
    </dgm:pt>
    <dgm:pt modelId="{8317FE83-68FC-42C0-9D80-3486D4045FC3}" type="parTrans" cxnId="{134FA0DF-26E4-4A3D-9B16-B276E5FA446F}">
      <dgm:prSet/>
      <dgm:spPr/>
      <dgm:t>
        <a:bodyPr/>
        <a:lstStyle/>
        <a:p>
          <a:endParaRPr lang="en-US"/>
        </a:p>
      </dgm:t>
    </dgm:pt>
    <dgm:pt modelId="{8AAF42C7-399F-4582-8915-3064E81784BF}" type="sibTrans" cxnId="{134FA0DF-26E4-4A3D-9B16-B276E5FA446F}">
      <dgm:prSet/>
      <dgm:spPr/>
      <dgm:t>
        <a:bodyPr/>
        <a:lstStyle/>
        <a:p>
          <a:endParaRPr lang="en-US"/>
        </a:p>
      </dgm:t>
    </dgm:pt>
    <dgm:pt modelId="{1D40E0D3-56CC-48E9-A6BA-6EE26986C6B7}">
      <dgm:prSet/>
      <dgm:spPr>
        <a:solidFill>
          <a:srgbClr val="D9D9D9"/>
        </a:solidFill>
        <a:ln>
          <a:solidFill>
            <a:srgbClr val="4375A4"/>
          </a:solidFill>
        </a:ln>
      </dgm:spPr>
      <dgm:t>
        <a:bodyPr/>
        <a:lstStyle/>
        <a:p>
          <a:r>
            <a:rPr lang="en-US" b="0" i="0" dirty="0">
              <a:solidFill>
                <a:schemeClr val="tx1"/>
              </a:solidFill>
            </a:rPr>
            <a:t>Administrative processes or policy changes</a:t>
          </a:r>
        </a:p>
        <a:p>
          <a:endParaRPr lang="en-US" dirty="0">
            <a:solidFill>
              <a:schemeClr val="tx1"/>
            </a:solidFill>
          </a:endParaRPr>
        </a:p>
      </dgm:t>
    </dgm:pt>
    <dgm:pt modelId="{94F9D2BA-0CE8-4AC0-8A60-0A88AC3F47E9}" type="parTrans" cxnId="{3BF57AC7-425E-4029-9FEB-FB421B11D671}">
      <dgm:prSet/>
      <dgm:spPr/>
      <dgm:t>
        <a:bodyPr/>
        <a:lstStyle/>
        <a:p>
          <a:endParaRPr lang="en-US"/>
        </a:p>
      </dgm:t>
    </dgm:pt>
    <dgm:pt modelId="{177443AB-A839-4867-995C-A5F8D4EF9C4B}" type="sibTrans" cxnId="{3BF57AC7-425E-4029-9FEB-FB421B11D671}">
      <dgm:prSet/>
      <dgm:spPr/>
      <dgm:t>
        <a:bodyPr/>
        <a:lstStyle/>
        <a:p>
          <a:endParaRPr lang="en-US"/>
        </a:p>
      </dgm:t>
    </dgm:pt>
    <dgm:pt modelId="{8CFAFEED-D9BB-429E-9268-A21B44A62F91}" type="pres">
      <dgm:prSet presAssocID="{635C1118-F094-4E3A-8C04-AB38310E2D7F}" presName="diagram" presStyleCnt="0">
        <dgm:presLayoutVars>
          <dgm:dir/>
          <dgm:resizeHandles val="exact"/>
        </dgm:presLayoutVars>
      </dgm:prSet>
      <dgm:spPr/>
    </dgm:pt>
    <dgm:pt modelId="{54940962-692F-49D5-AEB4-94F549B0EB6D}" type="pres">
      <dgm:prSet presAssocID="{BFBC5598-4F3E-4150-BF73-180BA038A72B}" presName="node" presStyleLbl="node1" presStyleIdx="0" presStyleCnt="6">
        <dgm:presLayoutVars>
          <dgm:bulletEnabled val="1"/>
        </dgm:presLayoutVars>
      </dgm:prSet>
      <dgm:spPr/>
    </dgm:pt>
    <dgm:pt modelId="{16D56D56-316F-488E-9051-C30421E34C99}" type="pres">
      <dgm:prSet presAssocID="{0F45A966-26BD-4D25-8B5D-FE58638CA374}" presName="sibTrans" presStyleCnt="0"/>
      <dgm:spPr/>
    </dgm:pt>
    <dgm:pt modelId="{9A5B7D7D-CE74-4743-B4AA-1E3AB0A295C8}" type="pres">
      <dgm:prSet presAssocID="{07A79F7A-F4F6-444B-B1CB-E221D05ED744}" presName="node" presStyleLbl="node1" presStyleIdx="1" presStyleCnt="6">
        <dgm:presLayoutVars>
          <dgm:bulletEnabled val="1"/>
        </dgm:presLayoutVars>
      </dgm:prSet>
      <dgm:spPr/>
    </dgm:pt>
    <dgm:pt modelId="{BF7B6C84-85EC-44E1-846F-CAFA0D77C40B}" type="pres">
      <dgm:prSet presAssocID="{FB295F61-EF04-4882-B152-4FDB02369DC0}" presName="sibTrans" presStyleCnt="0"/>
      <dgm:spPr/>
    </dgm:pt>
    <dgm:pt modelId="{4220107B-AD33-48D7-9CA8-26DC5C3A90F0}" type="pres">
      <dgm:prSet presAssocID="{5FFA2CA0-0CBF-4719-91D8-286F04B0372D}" presName="node" presStyleLbl="node1" presStyleIdx="2" presStyleCnt="6">
        <dgm:presLayoutVars>
          <dgm:bulletEnabled val="1"/>
        </dgm:presLayoutVars>
      </dgm:prSet>
      <dgm:spPr/>
    </dgm:pt>
    <dgm:pt modelId="{FE00E1A5-418B-4C21-8DC6-0C6EE4A50F4B}" type="pres">
      <dgm:prSet presAssocID="{2A7BEA7F-F37E-4D79-B3F7-3BC0D7F40F64}" presName="sibTrans" presStyleCnt="0"/>
      <dgm:spPr/>
    </dgm:pt>
    <dgm:pt modelId="{E23E922D-B77D-47D2-A6C1-A6DD60E4839A}" type="pres">
      <dgm:prSet presAssocID="{56699A59-F801-49E6-AA0E-4A07AA45925D}" presName="node" presStyleLbl="node1" presStyleIdx="3" presStyleCnt="6">
        <dgm:presLayoutVars>
          <dgm:bulletEnabled val="1"/>
        </dgm:presLayoutVars>
      </dgm:prSet>
      <dgm:spPr/>
    </dgm:pt>
    <dgm:pt modelId="{6D7E8CBA-B6E4-48FD-B424-E91D0CB24B26}" type="pres">
      <dgm:prSet presAssocID="{4C5A732A-A97B-4A33-8C08-82C9C2D46382}" presName="sibTrans" presStyleCnt="0"/>
      <dgm:spPr/>
    </dgm:pt>
    <dgm:pt modelId="{FDDCFA0D-939F-462C-87EE-2500C97DEB35}" type="pres">
      <dgm:prSet presAssocID="{0AE73D82-5406-46B1-917B-820BFB831B67}" presName="node" presStyleLbl="node1" presStyleIdx="4" presStyleCnt="6">
        <dgm:presLayoutVars>
          <dgm:bulletEnabled val="1"/>
        </dgm:presLayoutVars>
      </dgm:prSet>
      <dgm:spPr/>
    </dgm:pt>
    <dgm:pt modelId="{B0442FC3-7687-4169-A157-65A9E0DF4206}" type="pres">
      <dgm:prSet presAssocID="{8AAF42C7-399F-4582-8915-3064E81784BF}" presName="sibTrans" presStyleCnt="0"/>
      <dgm:spPr/>
    </dgm:pt>
    <dgm:pt modelId="{7FDF9EAD-4EF7-4D39-9D45-16553D0A73A9}" type="pres">
      <dgm:prSet presAssocID="{1D40E0D3-56CC-48E9-A6BA-6EE26986C6B7}" presName="node" presStyleLbl="node1" presStyleIdx="5" presStyleCnt="6">
        <dgm:presLayoutVars>
          <dgm:bulletEnabled val="1"/>
        </dgm:presLayoutVars>
      </dgm:prSet>
      <dgm:spPr/>
    </dgm:pt>
  </dgm:ptLst>
  <dgm:cxnLst>
    <dgm:cxn modelId="{EEC79117-85AE-493E-860C-E055A57DDEB5}" type="presOf" srcId="{56699A59-F801-49E6-AA0E-4A07AA45925D}" destId="{E23E922D-B77D-47D2-A6C1-A6DD60E4839A}" srcOrd="0" destOrd="0" presId="urn:microsoft.com/office/officeart/2005/8/layout/default"/>
    <dgm:cxn modelId="{008B6E1A-4C36-4617-B5FA-ACC187448354}" type="presOf" srcId="{BFBC5598-4F3E-4150-BF73-180BA038A72B}" destId="{54940962-692F-49D5-AEB4-94F549B0EB6D}" srcOrd="0" destOrd="0" presId="urn:microsoft.com/office/officeart/2005/8/layout/default"/>
    <dgm:cxn modelId="{85933336-B3F9-4BA5-811E-3C1E0273A81A}" type="presOf" srcId="{635C1118-F094-4E3A-8C04-AB38310E2D7F}" destId="{8CFAFEED-D9BB-429E-9268-A21B44A62F91}" srcOrd="0" destOrd="0" presId="urn:microsoft.com/office/officeart/2005/8/layout/default"/>
    <dgm:cxn modelId="{4F96884E-399A-4F92-9899-2D497C6DECE0}" type="presOf" srcId="{5FFA2CA0-0CBF-4719-91D8-286F04B0372D}" destId="{4220107B-AD33-48D7-9CA8-26DC5C3A90F0}" srcOrd="0" destOrd="0" presId="urn:microsoft.com/office/officeart/2005/8/layout/default"/>
    <dgm:cxn modelId="{009D7678-AABD-4F46-A09F-35F1D85B44EE}" type="presOf" srcId="{0AE73D82-5406-46B1-917B-820BFB831B67}" destId="{FDDCFA0D-939F-462C-87EE-2500C97DEB35}" srcOrd="0" destOrd="0" presId="urn:microsoft.com/office/officeart/2005/8/layout/default"/>
    <dgm:cxn modelId="{30F0688F-D821-4D9A-801E-D7DEB828F2C7}" srcId="{635C1118-F094-4E3A-8C04-AB38310E2D7F}" destId="{07A79F7A-F4F6-444B-B1CB-E221D05ED744}" srcOrd="1" destOrd="0" parTransId="{712DA69F-3CDD-49C3-B897-E42716553848}" sibTransId="{FB295F61-EF04-4882-B152-4FDB02369DC0}"/>
    <dgm:cxn modelId="{808C3694-1F4D-400E-BD0B-BC70EBC20967}" srcId="{635C1118-F094-4E3A-8C04-AB38310E2D7F}" destId="{BFBC5598-4F3E-4150-BF73-180BA038A72B}" srcOrd="0" destOrd="0" parTransId="{28DC7503-06E3-40D5-ABF4-9732B78DBDB4}" sibTransId="{0F45A966-26BD-4D25-8B5D-FE58638CA374}"/>
    <dgm:cxn modelId="{3FC7C19A-7D0D-4CC0-AF87-76F6A04EAD35}" type="presOf" srcId="{1D40E0D3-56CC-48E9-A6BA-6EE26986C6B7}" destId="{7FDF9EAD-4EF7-4D39-9D45-16553D0A73A9}" srcOrd="0" destOrd="0" presId="urn:microsoft.com/office/officeart/2005/8/layout/default"/>
    <dgm:cxn modelId="{CD941C9B-DEFB-48AF-9125-2B2E97A260F4}" srcId="{635C1118-F094-4E3A-8C04-AB38310E2D7F}" destId="{56699A59-F801-49E6-AA0E-4A07AA45925D}" srcOrd="3" destOrd="0" parTransId="{0415A17F-0A7C-45F6-888C-231642A4630D}" sibTransId="{4C5A732A-A97B-4A33-8C08-82C9C2D46382}"/>
    <dgm:cxn modelId="{91E200B8-AB27-436D-B7B5-EC79CF6C9CE8}" srcId="{635C1118-F094-4E3A-8C04-AB38310E2D7F}" destId="{5FFA2CA0-0CBF-4719-91D8-286F04B0372D}" srcOrd="2" destOrd="0" parTransId="{2431E55B-DD97-4004-9AD2-678A809BBB26}" sibTransId="{2A7BEA7F-F37E-4D79-B3F7-3BC0D7F40F64}"/>
    <dgm:cxn modelId="{3BF57AC7-425E-4029-9FEB-FB421B11D671}" srcId="{635C1118-F094-4E3A-8C04-AB38310E2D7F}" destId="{1D40E0D3-56CC-48E9-A6BA-6EE26986C6B7}" srcOrd="5" destOrd="0" parTransId="{94F9D2BA-0CE8-4AC0-8A60-0A88AC3F47E9}" sibTransId="{177443AB-A839-4867-995C-A5F8D4EF9C4B}"/>
    <dgm:cxn modelId="{134FA0DF-26E4-4A3D-9B16-B276E5FA446F}" srcId="{635C1118-F094-4E3A-8C04-AB38310E2D7F}" destId="{0AE73D82-5406-46B1-917B-820BFB831B67}" srcOrd="4" destOrd="0" parTransId="{8317FE83-68FC-42C0-9D80-3486D4045FC3}" sibTransId="{8AAF42C7-399F-4582-8915-3064E81784BF}"/>
    <dgm:cxn modelId="{790E63F9-6820-452C-A58E-D1D82A1E35C2}" type="presOf" srcId="{07A79F7A-F4F6-444B-B1CB-E221D05ED744}" destId="{9A5B7D7D-CE74-4743-B4AA-1E3AB0A295C8}" srcOrd="0" destOrd="0" presId="urn:microsoft.com/office/officeart/2005/8/layout/default"/>
    <dgm:cxn modelId="{5A00AC68-93E4-43F1-94D3-EB4459684CA2}" type="presParOf" srcId="{8CFAFEED-D9BB-429E-9268-A21B44A62F91}" destId="{54940962-692F-49D5-AEB4-94F549B0EB6D}" srcOrd="0" destOrd="0" presId="urn:microsoft.com/office/officeart/2005/8/layout/default"/>
    <dgm:cxn modelId="{98371529-C227-4F94-8B9E-74D7CB93494E}" type="presParOf" srcId="{8CFAFEED-D9BB-429E-9268-A21B44A62F91}" destId="{16D56D56-316F-488E-9051-C30421E34C99}" srcOrd="1" destOrd="0" presId="urn:microsoft.com/office/officeart/2005/8/layout/default"/>
    <dgm:cxn modelId="{BF2CFB98-D3E8-440E-A905-BEE8DCEE69FF}" type="presParOf" srcId="{8CFAFEED-D9BB-429E-9268-A21B44A62F91}" destId="{9A5B7D7D-CE74-4743-B4AA-1E3AB0A295C8}" srcOrd="2" destOrd="0" presId="urn:microsoft.com/office/officeart/2005/8/layout/default"/>
    <dgm:cxn modelId="{F2EBF371-4435-4E1C-B4C7-B44F533C0452}" type="presParOf" srcId="{8CFAFEED-D9BB-429E-9268-A21B44A62F91}" destId="{BF7B6C84-85EC-44E1-846F-CAFA0D77C40B}" srcOrd="3" destOrd="0" presId="urn:microsoft.com/office/officeart/2005/8/layout/default"/>
    <dgm:cxn modelId="{F2ED528F-B592-48B6-8411-43585B96F5CF}" type="presParOf" srcId="{8CFAFEED-D9BB-429E-9268-A21B44A62F91}" destId="{4220107B-AD33-48D7-9CA8-26DC5C3A90F0}" srcOrd="4" destOrd="0" presId="urn:microsoft.com/office/officeart/2005/8/layout/default"/>
    <dgm:cxn modelId="{F15F528C-7F1D-40A9-AB6F-75F68479DADA}" type="presParOf" srcId="{8CFAFEED-D9BB-429E-9268-A21B44A62F91}" destId="{FE00E1A5-418B-4C21-8DC6-0C6EE4A50F4B}" srcOrd="5" destOrd="0" presId="urn:microsoft.com/office/officeart/2005/8/layout/default"/>
    <dgm:cxn modelId="{2B1239DF-5D99-4522-8180-C9195E9D9AC3}" type="presParOf" srcId="{8CFAFEED-D9BB-429E-9268-A21B44A62F91}" destId="{E23E922D-B77D-47D2-A6C1-A6DD60E4839A}" srcOrd="6" destOrd="0" presId="urn:microsoft.com/office/officeart/2005/8/layout/default"/>
    <dgm:cxn modelId="{19951125-A15E-4188-9138-E7579BF14443}" type="presParOf" srcId="{8CFAFEED-D9BB-429E-9268-A21B44A62F91}" destId="{6D7E8CBA-B6E4-48FD-B424-E91D0CB24B26}" srcOrd="7" destOrd="0" presId="urn:microsoft.com/office/officeart/2005/8/layout/default"/>
    <dgm:cxn modelId="{899F46EF-F7D4-4FE4-90EF-2032E86DDDE6}" type="presParOf" srcId="{8CFAFEED-D9BB-429E-9268-A21B44A62F91}" destId="{FDDCFA0D-939F-462C-87EE-2500C97DEB35}" srcOrd="8" destOrd="0" presId="urn:microsoft.com/office/officeart/2005/8/layout/default"/>
    <dgm:cxn modelId="{A8466C27-44EA-43A7-AE46-806681B2BB90}" type="presParOf" srcId="{8CFAFEED-D9BB-429E-9268-A21B44A62F91}" destId="{B0442FC3-7687-4169-A157-65A9E0DF4206}" srcOrd="9" destOrd="0" presId="urn:microsoft.com/office/officeart/2005/8/layout/default"/>
    <dgm:cxn modelId="{20DD597B-AD14-4421-8E1D-33F67B111097}" type="presParOf" srcId="{8CFAFEED-D9BB-429E-9268-A21B44A62F91}" destId="{7FDF9EAD-4EF7-4D39-9D45-16553D0A73A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6871E-B171-4982-AD14-884E7256A539}">
      <dsp:nvSpPr>
        <dsp:cNvPr id="0" name=""/>
        <dsp:cNvSpPr/>
      </dsp:nvSpPr>
      <dsp:spPr>
        <a:xfrm>
          <a:off x="1135162" y="278037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rgbClr val="D9D9D9"/>
        </a:solidFill>
        <a:ln>
          <a:solidFill>
            <a:srgbClr val="4375A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693A4-1EFF-40AB-8313-2E31E8D17781}">
      <dsp:nvSpPr>
        <dsp:cNvPr id="0" name=""/>
        <dsp:cNvSpPr/>
      </dsp:nvSpPr>
      <dsp:spPr>
        <a:xfrm>
          <a:off x="1603162" y="74603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4DFFC-0C36-4B5A-A554-F39235C65A16}">
      <dsp:nvSpPr>
        <dsp:cNvPr id="0" name=""/>
        <dsp:cNvSpPr/>
      </dsp:nvSpPr>
      <dsp:spPr>
        <a:xfrm>
          <a:off x="433162" y="31580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i="0" kern="1200" dirty="0"/>
            <a:t>Utilities with a current financial OBLIGATION TO TWDB</a:t>
          </a:r>
          <a:endParaRPr lang="en-US" sz="1800" kern="1200" dirty="0"/>
        </a:p>
      </dsp:txBody>
      <dsp:txXfrm>
        <a:off x="433162" y="3158037"/>
        <a:ext cx="3600000" cy="720000"/>
      </dsp:txXfrm>
    </dsp:sp>
    <dsp:sp modelId="{53C960B0-618A-414A-8122-97FCAD7B14B4}">
      <dsp:nvSpPr>
        <dsp:cNvPr id="0" name=""/>
        <dsp:cNvSpPr/>
      </dsp:nvSpPr>
      <dsp:spPr>
        <a:xfrm>
          <a:off x="5365162" y="278037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rgbClr val="D9D9D9"/>
        </a:solidFill>
        <a:ln>
          <a:solidFill>
            <a:srgbClr val="00006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09B0F-F7F3-4C14-8455-081B23102079}">
      <dsp:nvSpPr>
        <dsp:cNvPr id="0" name=""/>
        <dsp:cNvSpPr/>
      </dsp:nvSpPr>
      <dsp:spPr>
        <a:xfrm>
          <a:off x="5833162" y="746037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biLevel thresh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E043E-B2CD-4B26-B45C-B6910FEFE7EA}">
      <dsp:nvSpPr>
        <dsp:cNvPr id="0" name=""/>
        <dsp:cNvSpPr/>
      </dsp:nvSpPr>
      <dsp:spPr>
        <a:xfrm>
          <a:off x="4663162" y="31580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i="0" kern="1200" dirty="0"/>
            <a:t>Utilities REQUESTING FINANCIAL ASSISTANCE FROM TWDB</a:t>
          </a:r>
          <a:endParaRPr lang="en-US" sz="1800" kern="1200" dirty="0"/>
        </a:p>
      </dsp:txBody>
      <dsp:txXfrm>
        <a:off x="4663162" y="3158037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800F3-63BA-4CA9-BE5E-98349E87900F}">
      <dsp:nvSpPr>
        <dsp:cNvPr id="0" name=""/>
        <dsp:cNvSpPr/>
      </dsp:nvSpPr>
      <dsp:spPr>
        <a:xfrm>
          <a:off x="7846" y="831214"/>
          <a:ext cx="2089237" cy="626771"/>
        </a:xfrm>
        <a:prstGeom prst="rect">
          <a:avLst/>
        </a:prstGeom>
        <a:solidFill>
          <a:srgbClr val="4375A4"/>
        </a:solidFill>
        <a:ln w="9525" cap="flat" cmpd="sng" algn="ctr">
          <a:solidFill>
            <a:srgbClr val="4375A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096" tIns="165096" rIns="165096" bIns="16509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</a:t>
          </a:r>
        </a:p>
      </dsp:txBody>
      <dsp:txXfrm>
        <a:off x="7846" y="831214"/>
        <a:ext cx="2089237" cy="626771"/>
      </dsp:txXfrm>
    </dsp:sp>
    <dsp:sp modelId="{F32B7DCB-0AE9-4EB4-A769-6858C0FE1CBD}">
      <dsp:nvSpPr>
        <dsp:cNvPr id="0" name=""/>
        <dsp:cNvSpPr/>
      </dsp:nvSpPr>
      <dsp:spPr>
        <a:xfrm>
          <a:off x="7846" y="1457986"/>
          <a:ext cx="2089237" cy="1866873"/>
        </a:xfrm>
        <a:prstGeom prst="rect">
          <a:avLst/>
        </a:prstGeom>
        <a:solidFill>
          <a:srgbClr val="D9D9D9">
            <a:alpha val="90000"/>
          </a:srgbClr>
        </a:solidFill>
        <a:ln w="9525" cap="flat" cmpd="sng" algn="ctr">
          <a:solidFill>
            <a:srgbClr val="D9D9D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370" tIns="206370" rIns="206370" bIns="2063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Improve audit credibility and data quality</a:t>
          </a:r>
        </a:p>
      </dsp:txBody>
      <dsp:txXfrm>
        <a:off x="7846" y="1457986"/>
        <a:ext cx="2089237" cy="1866873"/>
      </dsp:txXfrm>
    </dsp:sp>
    <dsp:sp modelId="{FF235877-5411-4C96-BEE6-2C4C34B6C309}">
      <dsp:nvSpPr>
        <dsp:cNvPr id="0" name=""/>
        <dsp:cNvSpPr/>
      </dsp:nvSpPr>
      <dsp:spPr>
        <a:xfrm>
          <a:off x="2204978" y="831214"/>
          <a:ext cx="2089237" cy="626771"/>
        </a:xfrm>
        <a:prstGeom prst="rect">
          <a:avLst/>
        </a:prstGeom>
        <a:solidFill>
          <a:srgbClr val="4375A4"/>
        </a:solidFill>
        <a:ln w="9525" cap="flat" cmpd="sng" algn="ctr">
          <a:solidFill>
            <a:srgbClr val="4375A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096" tIns="165096" rIns="165096" bIns="16509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Help</a:t>
          </a:r>
        </a:p>
      </dsp:txBody>
      <dsp:txXfrm>
        <a:off x="2204978" y="831214"/>
        <a:ext cx="2089237" cy="626771"/>
      </dsp:txXfrm>
    </dsp:sp>
    <dsp:sp modelId="{C93FDE03-A503-48E4-83F4-1F6DB469E7DF}">
      <dsp:nvSpPr>
        <dsp:cNvPr id="0" name=""/>
        <dsp:cNvSpPr/>
      </dsp:nvSpPr>
      <dsp:spPr>
        <a:xfrm>
          <a:off x="2204978" y="1457986"/>
          <a:ext cx="2089237" cy="1866873"/>
        </a:xfrm>
        <a:prstGeom prst="rect">
          <a:avLst/>
        </a:prstGeom>
        <a:solidFill>
          <a:srgbClr val="D9D9D9">
            <a:alpha val="90000"/>
          </a:srgbClr>
        </a:solidFill>
        <a:ln w="9525" cap="flat" cmpd="sng" algn="ctr">
          <a:solidFill>
            <a:srgbClr val="D9D9D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370" tIns="206370" rIns="206370" bIns="2063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Help utilities identify actionable insights to mitigate water loss</a:t>
          </a:r>
        </a:p>
      </dsp:txBody>
      <dsp:txXfrm>
        <a:off x="2204978" y="1457986"/>
        <a:ext cx="2089237" cy="1866873"/>
      </dsp:txXfrm>
    </dsp:sp>
    <dsp:sp modelId="{6855C7AC-3692-45B7-A621-40FB200A95AF}">
      <dsp:nvSpPr>
        <dsp:cNvPr id="0" name=""/>
        <dsp:cNvSpPr/>
      </dsp:nvSpPr>
      <dsp:spPr>
        <a:xfrm>
          <a:off x="4402109" y="831214"/>
          <a:ext cx="2089237" cy="626771"/>
        </a:xfrm>
        <a:prstGeom prst="rect">
          <a:avLst/>
        </a:prstGeom>
        <a:solidFill>
          <a:srgbClr val="4375A4"/>
        </a:solidFill>
        <a:ln w="9525" cap="flat" cmpd="sng" algn="ctr">
          <a:solidFill>
            <a:srgbClr val="4375A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096" tIns="165096" rIns="165096" bIns="16509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</a:t>
          </a:r>
        </a:p>
      </dsp:txBody>
      <dsp:txXfrm>
        <a:off x="4402109" y="831214"/>
        <a:ext cx="2089237" cy="626771"/>
      </dsp:txXfrm>
    </dsp:sp>
    <dsp:sp modelId="{7D05AB76-BF87-4581-A915-705BE8293DAF}">
      <dsp:nvSpPr>
        <dsp:cNvPr id="0" name=""/>
        <dsp:cNvSpPr/>
      </dsp:nvSpPr>
      <dsp:spPr>
        <a:xfrm>
          <a:off x="4402109" y="1457986"/>
          <a:ext cx="2089237" cy="1866873"/>
        </a:xfrm>
        <a:prstGeom prst="rect">
          <a:avLst/>
        </a:prstGeom>
        <a:solidFill>
          <a:srgbClr val="D9D9D9">
            <a:alpha val="90000"/>
          </a:srgbClr>
        </a:solidFill>
        <a:ln w="9525" cap="flat" cmpd="sng" algn="ctr">
          <a:solidFill>
            <a:srgbClr val="D9D9D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370" tIns="206370" rIns="206370" bIns="2063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Support compliance with TWDB financial assistance requirements</a:t>
          </a:r>
        </a:p>
      </dsp:txBody>
      <dsp:txXfrm>
        <a:off x="4402109" y="1457986"/>
        <a:ext cx="2089237" cy="1866873"/>
      </dsp:txXfrm>
    </dsp:sp>
    <dsp:sp modelId="{F58FD278-9A6E-407A-8CA3-C1AB429B63F8}">
      <dsp:nvSpPr>
        <dsp:cNvPr id="0" name=""/>
        <dsp:cNvSpPr/>
      </dsp:nvSpPr>
      <dsp:spPr>
        <a:xfrm>
          <a:off x="6599241" y="831214"/>
          <a:ext cx="2089237" cy="626771"/>
        </a:xfrm>
        <a:prstGeom prst="rect">
          <a:avLst/>
        </a:prstGeom>
        <a:solidFill>
          <a:srgbClr val="4375A4"/>
        </a:solidFill>
        <a:ln w="9525" cap="flat" cmpd="sng" algn="ctr">
          <a:solidFill>
            <a:srgbClr val="4375A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096" tIns="165096" rIns="165096" bIns="16509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Promote</a:t>
          </a:r>
        </a:p>
      </dsp:txBody>
      <dsp:txXfrm>
        <a:off x="6599241" y="831214"/>
        <a:ext cx="2089237" cy="626771"/>
      </dsp:txXfrm>
    </dsp:sp>
    <dsp:sp modelId="{36A8694B-E225-467A-890D-E85B2F661D6F}">
      <dsp:nvSpPr>
        <dsp:cNvPr id="0" name=""/>
        <dsp:cNvSpPr/>
      </dsp:nvSpPr>
      <dsp:spPr>
        <a:xfrm>
          <a:off x="6599241" y="1457986"/>
          <a:ext cx="2089237" cy="1866873"/>
        </a:xfrm>
        <a:prstGeom prst="rect">
          <a:avLst/>
        </a:prstGeom>
        <a:solidFill>
          <a:srgbClr val="D9D9D9">
            <a:alpha val="90000"/>
          </a:srgbClr>
        </a:solidFill>
        <a:ln w="9525" cap="flat" cmpd="sng" algn="ctr">
          <a:solidFill>
            <a:srgbClr val="D9D9D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370" tIns="206370" rIns="206370" bIns="2063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Promote transparency and trust between utilities and TWDB</a:t>
          </a:r>
        </a:p>
      </dsp:txBody>
      <dsp:txXfrm>
        <a:off x="6599241" y="1457986"/>
        <a:ext cx="2089237" cy="1866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1B489-3D23-41CE-A3B9-731F563EAE37}">
      <dsp:nvSpPr>
        <dsp:cNvPr id="0" name=""/>
        <dsp:cNvSpPr/>
      </dsp:nvSpPr>
      <dsp:spPr>
        <a:xfrm>
          <a:off x="2596" y="1471993"/>
          <a:ext cx="2060187" cy="2884262"/>
        </a:xfrm>
        <a:prstGeom prst="rect">
          <a:avLst/>
        </a:prstGeom>
        <a:solidFill>
          <a:srgbClr val="4375A4">
            <a:alpha val="90000"/>
          </a:srgbClr>
        </a:solidFill>
        <a:ln w="9525" cap="flat" cmpd="sng" algn="ctr">
          <a:solidFill>
            <a:srgbClr val="4375A4">
              <a:alpha val="9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620" tIns="330200" rIns="160620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</a:rPr>
            <a:t>Verify the completeness of the submitted audit.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596" y="2568013"/>
        <a:ext cx="2060187" cy="1730557"/>
      </dsp:txXfrm>
    </dsp:sp>
    <dsp:sp modelId="{4C6A388D-454C-4FBA-8876-491BFE340798}">
      <dsp:nvSpPr>
        <dsp:cNvPr id="0" name=""/>
        <dsp:cNvSpPr/>
      </dsp:nvSpPr>
      <dsp:spPr>
        <a:xfrm>
          <a:off x="600051" y="1760419"/>
          <a:ext cx="865278" cy="865278"/>
        </a:xfrm>
        <a:prstGeom prst="ellipse">
          <a:avLst/>
        </a:prstGeom>
        <a:solidFill>
          <a:srgbClr val="D9D9D9"/>
        </a:solidFill>
        <a:ln w="9525" cap="flat" cmpd="sng" algn="ctr">
          <a:solidFill>
            <a:srgbClr val="4375A4">
              <a:alpha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461" tIns="12700" rIns="67461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  <a:endParaRPr lang="en-US" sz="4400" kern="1200" dirty="0"/>
        </a:p>
      </dsp:txBody>
      <dsp:txXfrm>
        <a:off x="726768" y="1887136"/>
        <a:ext cx="611844" cy="611844"/>
      </dsp:txXfrm>
    </dsp:sp>
    <dsp:sp modelId="{FB8AFC5E-814C-4446-9635-1C5622F99195}">
      <dsp:nvSpPr>
        <dsp:cNvPr id="0" name=""/>
        <dsp:cNvSpPr/>
      </dsp:nvSpPr>
      <dsp:spPr>
        <a:xfrm>
          <a:off x="2596" y="4356184"/>
          <a:ext cx="2060187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F8AEEB-6DB6-4C49-8757-79FA585F1E9F}">
      <dsp:nvSpPr>
        <dsp:cNvPr id="0" name=""/>
        <dsp:cNvSpPr/>
      </dsp:nvSpPr>
      <dsp:spPr>
        <a:xfrm>
          <a:off x="2268803" y="1507152"/>
          <a:ext cx="2060187" cy="2884262"/>
        </a:xfrm>
        <a:prstGeom prst="rect">
          <a:avLst/>
        </a:prstGeom>
        <a:solidFill>
          <a:srgbClr val="4375A4">
            <a:alpha val="90000"/>
          </a:srgbClr>
        </a:solidFill>
        <a:ln w="9525" cap="flat" cmpd="sng" algn="ctr">
          <a:solidFill>
            <a:srgbClr val="4375A4">
              <a:alpha val="9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620" tIns="330200" rIns="160620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</a:rPr>
            <a:t>Identify data gaps, inconsistencies, or assumptions.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268803" y="2603172"/>
        <a:ext cx="2060187" cy="1730557"/>
      </dsp:txXfrm>
    </dsp:sp>
    <dsp:sp modelId="{FA359D3C-2580-404D-8C06-37DA8F6DF72C}">
      <dsp:nvSpPr>
        <dsp:cNvPr id="0" name=""/>
        <dsp:cNvSpPr/>
      </dsp:nvSpPr>
      <dsp:spPr>
        <a:xfrm>
          <a:off x="2866257" y="1760419"/>
          <a:ext cx="865278" cy="865278"/>
        </a:xfrm>
        <a:prstGeom prst="ellipse">
          <a:avLst/>
        </a:prstGeom>
        <a:solidFill>
          <a:srgbClr val="D9D9D9"/>
        </a:solidFill>
        <a:ln w="9525" cap="flat" cmpd="sng" algn="ctr">
          <a:solidFill>
            <a:srgbClr val="D9D9D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461" tIns="12700" rIns="67461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  <a:endParaRPr lang="en-US" sz="4400" kern="1200" dirty="0"/>
        </a:p>
      </dsp:txBody>
      <dsp:txXfrm>
        <a:off x="2992974" y="1887136"/>
        <a:ext cx="611844" cy="611844"/>
      </dsp:txXfrm>
    </dsp:sp>
    <dsp:sp modelId="{6242D541-56E0-4721-8F87-D374BBE36AF5}">
      <dsp:nvSpPr>
        <dsp:cNvPr id="0" name=""/>
        <dsp:cNvSpPr/>
      </dsp:nvSpPr>
      <dsp:spPr>
        <a:xfrm>
          <a:off x="2268803" y="4356184"/>
          <a:ext cx="2060187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25E598-83FF-4162-B77F-20B33BA011BF}">
      <dsp:nvSpPr>
        <dsp:cNvPr id="0" name=""/>
        <dsp:cNvSpPr/>
      </dsp:nvSpPr>
      <dsp:spPr>
        <a:xfrm>
          <a:off x="4535009" y="1471993"/>
          <a:ext cx="2060187" cy="2884262"/>
        </a:xfrm>
        <a:prstGeom prst="rect">
          <a:avLst/>
        </a:prstGeom>
        <a:solidFill>
          <a:srgbClr val="4375A4">
            <a:alpha val="90000"/>
          </a:srgbClr>
        </a:solidFill>
        <a:ln w="9525" cap="flat" cmpd="sng" algn="ctr">
          <a:solidFill>
            <a:srgbClr val="4375A4">
              <a:alpha val="9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620" tIns="330200" rIns="160620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</a:rPr>
            <a:t>Evaluate supporting documentation for accuracy.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535009" y="2568013"/>
        <a:ext cx="2060187" cy="1730557"/>
      </dsp:txXfrm>
    </dsp:sp>
    <dsp:sp modelId="{22BC4F09-5A01-412B-A69C-0CD90FE6590F}">
      <dsp:nvSpPr>
        <dsp:cNvPr id="0" name=""/>
        <dsp:cNvSpPr/>
      </dsp:nvSpPr>
      <dsp:spPr>
        <a:xfrm>
          <a:off x="5132464" y="1760419"/>
          <a:ext cx="865278" cy="865278"/>
        </a:xfrm>
        <a:prstGeom prst="ellipse">
          <a:avLst/>
        </a:prstGeom>
        <a:solidFill>
          <a:srgbClr val="D9D9D9"/>
        </a:solidFill>
        <a:ln w="9525" cap="flat" cmpd="sng" algn="ctr">
          <a:solidFill>
            <a:srgbClr val="D9D9D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461" tIns="12700" rIns="67461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</a:t>
          </a:r>
        </a:p>
      </dsp:txBody>
      <dsp:txXfrm>
        <a:off x="5259181" y="1887136"/>
        <a:ext cx="611844" cy="611844"/>
      </dsp:txXfrm>
    </dsp:sp>
    <dsp:sp modelId="{BD2BBD7D-A73F-4085-8239-584E0BD039D6}">
      <dsp:nvSpPr>
        <dsp:cNvPr id="0" name=""/>
        <dsp:cNvSpPr/>
      </dsp:nvSpPr>
      <dsp:spPr>
        <a:xfrm>
          <a:off x="4535009" y="4356184"/>
          <a:ext cx="2060187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CB44FB-121B-4BD9-84C1-AF6CC7B651D1}">
      <dsp:nvSpPr>
        <dsp:cNvPr id="0" name=""/>
        <dsp:cNvSpPr/>
      </dsp:nvSpPr>
      <dsp:spPr>
        <a:xfrm>
          <a:off x="6801216" y="1471993"/>
          <a:ext cx="2060187" cy="2884262"/>
        </a:xfrm>
        <a:prstGeom prst="rect">
          <a:avLst/>
        </a:prstGeom>
        <a:solidFill>
          <a:srgbClr val="4375A4"/>
        </a:solidFill>
        <a:ln w="9525" cap="flat" cmpd="sng" algn="ctr">
          <a:solidFill>
            <a:srgbClr val="4375A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620" tIns="330200" rIns="160620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</a:rPr>
            <a:t>Provide utilities with a </a:t>
          </a:r>
          <a:r>
            <a:rPr lang="en-US" sz="1800" b="1" i="0" kern="1200" dirty="0">
              <a:solidFill>
                <a:schemeClr val="bg1"/>
              </a:solidFill>
            </a:rPr>
            <a:t>non-punitive</a:t>
          </a:r>
          <a:r>
            <a:rPr lang="en-US" sz="1800" b="0" i="0" kern="1200" dirty="0">
              <a:solidFill>
                <a:schemeClr val="bg1"/>
              </a:solidFill>
            </a:rPr>
            <a:t> review process to improve their audits.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bg1"/>
            </a:solidFill>
          </a:endParaRPr>
        </a:p>
      </dsp:txBody>
      <dsp:txXfrm>
        <a:off x="6801216" y="2568013"/>
        <a:ext cx="2060187" cy="1730557"/>
      </dsp:txXfrm>
    </dsp:sp>
    <dsp:sp modelId="{D46B7D38-7D76-4AB5-A871-07EF2C59D947}">
      <dsp:nvSpPr>
        <dsp:cNvPr id="0" name=""/>
        <dsp:cNvSpPr/>
      </dsp:nvSpPr>
      <dsp:spPr>
        <a:xfrm>
          <a:off x="7398670" y="1760419"/>
          <a:ext cx="865278" cy="865278"/>
        </a:xfrm>
        <a:prstGeom prst="ellipse">
          <a:avLst/>
        </a:prstGeom>
        <a:solidFill>
          <a:srgbClr val="D9D9D9"/>
        </a:solidFill>
        <a:ln w="9525" cap="flat" cmpd="sng" algn="ctr">
          <a:solidFill>
            <a:srgbClr val="D9D9D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461" tIns="12700" rIns="67461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4</a:t>
          </a:r>
        </a:p>
      </dsp:txBody>
      <dsp:txXfrm>
        <a:off x="7525387" y="1887136"/>
        <a:ext cx="611844" cy="611844"/>
      </dsp:txXfrm>
    </dsp:sp>
    <dsp:sp modelId="{3A46ED9B-35B1-404C-8F97-9E32FFD419C8}">
      <dsp:nvSpPr>
        <dsp:cNvPr id="0" name=""/>
        <dsp:cNvSpPr/>
      </dsp:nvSpPr>
      <dsp:spPr>
        <a:xfrm>
          <a:off x="6801216" y="4356184"/>
          <a:ext cx="2060187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FD66A-8870-435C-AA92-E39E26E49453}">
      <dsp:nvSpPr>
        <dsp:cNvPr id="0" name=""/>
        <dsp:cNvSpPr/>
      </dsp:nvSpPr>
      <dsp:spPr>
        <a:xfrm>
          <a:off x="119916" y="605235"/>
          <a:ext cx="1119535" cy="1119535"/>
        </a:xfrm>
        <a:prstGeom prst="ellipse">
          <a:avLst/>
        </a:prstGeom>
        <a:solidFill>
          <a:srgbClr val="4375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A99CF-2A72-4766-A335-0959EFAD4884}">
      <dsp:nvSpPr>
        <dsp:cNvPr id="0" name=""/>
        <dsp:cNvSpPr/>
      </dsp:nvSpPr>
      <dsp:spPr>
        <a:xfrm>
          <a:off x="355018" y="840338"/>
          <a:ext cx="649330" cy="64933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C4282-16E9-4C5E-8444-65116A9F9722}">
      <dsp:nvSpPr>
        <dsp:cNvPr id="0" name=""/>
        <dsp:cNvSpPr/>
      </dsp:nvSpPr>
      <dsp:spPr>
        <a:xfrm>
          <a:off x="1479352" y="605235"/>
          <a:ext cx="2638905" cy="111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Improved data confidence for decision-making and capital planning.</a:t>
          </a:r>
        </a:p>
      </dsp:txBody>
      <dsp:txXfrm>
        <a:off x="1479352" y="605235"/>
        <a:ext cx="2638905" cy="1119535"/>
      </dsp:txXfrm>
    </dsp:sp>
    <dsp:sp modelId="{8A7D5440-4D4C-43F3-9514-68B2CAFF1A29}">
      <dsp:nvSpPr>
        <dsp:cNvPr id="0" name=""/>
        <dsp:cNvSpPr/>
      </dsp:nvSpPr>
      <dsp:spPr>
        <a:xfrm>
          <a:off x="4578067" y="605235"/>
          <a:ext cx="1119535" cy="1119535"/>
        </a:xfrm>
        <a:prstGeom prst="ellipse">
          <a:avLst/>
        </a:prstGeom>
        <a:solidFill>
          <a:srgbClr val="4375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C07E0-1346-44ED-A3ED-85E879F06F3A}">
      <dsp:nvSpPr>
        <dsp:cNvPr id="0" name=""/>
        <dsp:cNvSpPr/>
      </dsp:nvSpPr>
      <dsp:spPr>
        <a:xfrm>
          <a:off x="4813169" y="840338"/>
          <a:ext cx="649330" cy="649330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5A339-7294-440E-A263-EE19CECA10C6}">
      <dsp:nvSpPr>
        <dsp:cNvPr id="0" name=""/>
        <dsp:cNvSpPr/>
      </dsp:nvSpPr>
      <dsp:spPr>
        <a:xfrm>
          <a:off x="5937503" y="605235"/>
          <a:ext cx="2638905" cy="111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Access to expert feedback and recommendations.</a:t>
          </a:r>
        </a:p>
      </dsp:txBody>
      <dsp:txXfrm>
        <a:off x="5937503" y="605235"/>
        <a:ext cx="2638905" cy="1119535"/>
      </dsp:txXfrm>
    </dsp:sp>
    <dsp:sp modelId="{14F1D46F-7EBB-4901-86BD-DD34765857B3}">
      <dsp:nvSpPr>
        <dsp:cNvPr id="0" name=""/>
        <dsp:cNvSpPr/>
      </dsp:nvSpPr>
      <dsp:spPr>
        <a:xfrm>
          <a:off x="119916" y="2431303"/>
          <a:ext cx="1119535" cy="1119535"/>
        </a:xfrm>
        <a:prstGeom prst="ellipse">
          <a:avLst/>
        </a:prstGeom>
        <a:solidFill>
          <a:srgbClr val="4375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04ACE-78FC-43FC-B721-F786FA0C0A16}">
      <dsp:nvSpPr>
        <dsp:cNvPr id="0" name=""/>
        <dsp:cNvSpPr/>
      </dsp:nvSpPr>
      <dsp:spPr>
        <a:xfrm>
          <a:off x="355018" y="2666406"/>
          <a:ext cx="649330" cy="649330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91516-93CE-41A5-900B-461787F1839B}">
      <dsp:nvSpPr>
        <dsp:cNvPr id="0" name=""/>
        <dsp:cNvSpPr/>
      </dsp:nvSpPr>
      <dsp:spPr>
        <a:xfrm>
          <a:off x="1479352" y="2431303"/>
          <a:ext cx="2638905" cy="111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Better understanding of water loss metrics and root causes.</a:t>
          </a:r>
        </a:p>
      </dsp:txBody>
      <dsp:txXfrm>
        <a:off x="1479352" y="2431303"/>
        <a:ext cx="2638905" cy="1119535"/>
      </dsp:txXfrm>
    </dsp:sp>
    <dsp:sp modelId="{57F314C9-BA79-4BAF-82EC-676309E5B8F0}">
      <dsp:nvSpPr>
        <dsp:cNvPr id="0" name=""/>
        <dsp:cNvSpPr/>
      </dsp:nvSpPr>
      <dsp:spPr>
        <a:xfrm>
          <a:off x="4578067" y="2431303"/>
          <a:ext cx="1119535" cy="1119535"/>
        </a:xfrm>
        <a:prstGeom prst="ellipse">
          <a:avLst/>
        </a:prstGeom>
        <a:solidFill>
          <a:srgbClr val="4375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3F834-FCD2-43BE-8C95-44EB03A972C4}">
      <dsp:nvSpPr>
        <dsp:cNvPr id="0" name=""/>
        <dsp:cNvSpPr/>
      </dsp:nvSpPr>
      <dsp:spPr>
        <a:xfrm>
          <a:off x="4813169" y="2666406"/>
          <a:ext cx="649330" cy="649330"/>
        </a:xfrm>
        <a:prstGeom prst="rect">
          <a:avLst/>
        </a:prstGeom>
        <a:blipFill>
          <a:blip xmlns:r="http://schemas.openxmlformats.org/officeDocument/2006/relationships"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6E142-19B0-4860-8DD6-CC219ED41A60}">
      <dsp:nvSpPr>
        <dsp:cNvPr id="0" name=""/>
        <dsp:cNvSpPr/>
      </dsp:nvSpPr>
      <dsp:spPr>
        <a:xfrm>
          <a:off x="5937503" y="2431303"/>
          <a:ext cx="2638905" cy="111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Support for funding applications and compliance.</a:t>
          </a:r>
        </a:p>
      </dsp:txBody>
      <dsp:txXfrm>
        <a:off x="5937503" y="2431303"/>
        <a:ext cx="2638905" cy="11195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40962-692F-49D5-AEB4-94F549B0EB6D}">
      <dsp:nvSpPr>
        <dsp:cNvPr id="0" name=""/>
        <dsp:cNvSpPr/>
      </dsp:nvSpPr>
      <dsp:spPr>
        <a:xfrm>
          <a:off x="0" y="311596"/>
          <a:ext cx="2717601" cy="1630560"/>
        </a:xfrm>
        <a:prstGeom prst="rect">
          <a:avLst/>
        </a:prstGeom>
        <a:solidFill>
          <a:srgbClr val="D9D9D9"/>
        </a:solidFill>
        <a:ln>
          <a:solidFill>
            <a:srgbClr val="4375A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</a:rPr>
            <a:t>Refine data gathering and information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0" y="311596"/>
        <a:ext cx="2717601" cy="1630560"/>
      </dsp:txXfrm>
    </dsp:sp>
    <dsp:sp modelId="{9A5B7D7D-CE74-4743-B4AA-1E3AB0A295C8}">
      <dsp:nvSpPr>
        <dsp:cNvPr id="0" name=""/>
        <dsp:cNvSpPr/>
      </dsp:nvSpPr>
      <dsp:spPr>
        <a:xfrm>
          <a:off x="2989361" y="311596"/>
          <a:ext cx="2717601" cy="1630560"/>
        </a:xfrm>
        <a:prstGeom prst="rect">
          <a:avLst/>
        </a:prstGeom>
        <a:solidFill>
          <a:srgbClr val="D9D9D9"/>
        </a:solidFill>
        <a:ln>
          <a:solidFill>
            <a:srgbClr val="4375A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</a:rPr>
            <a:t>Metering assessment, testing, or replacement program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i="0" kern="1200" dirty="0">
            <a:solidFill>
              <a:schemeClr val="tx1"/>
            </a:solidFill>
          </a:endParaRPr>
        </a:p>
      </dsp:txBody>
      <dsp:txXfrm>
        <a:off x="2989361" y="311596"/>
        <a:ext cx="2717601" cy="1630560"/>
      </dsp:txXfrm>
    </dsp:sp>
    <dsp:sp modelId="{4220107B-AD33-48D7-9CA8-26DC5C3A90F0}">
      <dsp:nvSpPr>
        <dsp:cNvPr id="0" name=""/>
        <dsp:cNvSpPr/>
      </dsp:nvSpPr>
      <dsp:spPr>
        <a:xfrm>
          <a:off x="5978723" y="311596"/>
          <a:ext cx="2717601" cy="1630560"/>
        </a:xfrm>
        <a:prstGeom prst="rect">
          <a:avLst/>
        </a:prstGeom>
        <a:solidFill>
          <a:srgbClr val="D9D9D9"/>
        </a:solidFill>
        <a:ln>
          <a:solidFill>
            <a:srgbClr val="4375A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</a:rPr>
            <a:t>Leak detection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i="0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5978723" y="311596"/>
        <a:ext cx="2717601" cy="1630560"/>
      </dsp:txXfrm>
    </dsp:sp>
    <dsp:sp modelId="{E23E922D-B77D-47D2-A6C1-A6DD60E4839A}">
      <dsp:nvSpPr>
        <dsp:cNvPr id="0" name=""/>
        <dsp:cNvSpPr/>
      </dsp:nvSpPr>
      <dsp:spPr>
        <a:xfrm>
          <a:off x="0" y="2213917"/>
          <a:ext cx="2717601" cy="1630560"/>
        </a:xfrm>
        <a:prstGeom prst="rect">
          <a:avLst/>
        </a:prstGeom>
        <a:solidFill>
          <a:srgbClr val="D9D9D9"/>
        </a:solidFill>
        <a:ln>
          <a:solidFill>
            <a:srgbClr val="4375A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</a:rPr>
            <a:t>Pipe repair or replacement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i="0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0" y="2213917"/>
        <a:ext cx="2717601" cy="1630560"/>
      </dsp:txXfrm>
    </dsp:sp>
    <dsp:sp modelId="{FDDCFA0D-939F-462C-87EE-2500C97DEB35}">
      <dsp:nvSpPr>
        <dsp:cNvPr id="0" name=""/>
        <dsp:cNvSpPr/>
      </dsp:nvSpPr>
      <dsp:spPr>
        <a:xfrm>
          <a:off x="2989361" y="2213917"/>
          <a:ext cx="2717601" cy="1630560"/>
        </a:xfrm>
        <a:prstGeom prst="rect">
          <a:avLst/>
        </a:prstGeom>
        <a:solidFill>
          <a:srgbClr val="D9D9D9"/>
        </a:solidFill>
        <a:ln>
          <a:solidFill>
            <a:srgbClr val="4375A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i="0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</a:rPr>
            <a:t>Operation and maintenance programs and changes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i="0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2989361" y="2213917"/>
        <a:ext cx="2717601" cy="1630560"/>
      </dsp:txXfrm>
    </dsp:sp>
    <dsp:sp modelId="{7FDF9EAD-4EF7-4D39-9D45-16553D0A73A9}">
      <dsp:nvSpPr>
        <dsp:cNvPr id="0" name=""/>
        <dsp:cNvSpPr/>
      </dsp:nvSpPr>
      <dsp:spPr>
        <a:xfrm>
          <a:off x="5978723" y="2213917"/>
          <a:ext cx="2717601" cy="1630560"/>
        </a:xfrm>
        <a:prstGeom prst="rect">
          <a:avLst/>
        </a:prstGeom>
        <a:solidFill>
          <a:srgbClr val="D9D9D9"/>
        </a:solidFill>
        <a:ln>
          <a:solidFill>
            <a:srgbClr val="4375A4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</a:rPr>
            <a:t>Administrative processes or policy changes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5978723" y="2213917"/>
        <a:ext cx="2717601" cy="1630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BBFE2D-AAFD-9B11-70CB-0A6A832FBD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4ADAF-5B11-59FF-4CC7-302191E355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WLUC - Part 2 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CF5F0-90ED-1BAC-A1E3-20623C4D2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C8F37-9AB6-AA18-CA5F-B25D5EA5CD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DACD45-6096-8440-977C-556FD293D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82E818-029B-6E8C-56E2-A57A0505D1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740FF8-DF76-3D00-4EC5-195443EE7A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WLUC - Part 2 Validation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77E645-5BF9-6499-3B8F-40095FEFFD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2F845A-498C-1A45-A084-5E5B3B4DC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8C7B9-93D1-1AEF-4A44-D6C9B63050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3BB2C-BA2F-43B3-2D79-7C9180644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9E068D9-41B9-384E-B6B9-39D0810E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F4DC4-4D95-533B-9FC9-484F67F3A8D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WLUC - Part 2 Validation</a:t>
            </a:r>
          </a:p>
        </p:txBody>
      </p:sp>
    </p:spTree>
    <p:extLst>
      <p:ext uri="{BB962C8B-B14F-4D97-AF65-F5344CB8AC3E}">
        <p14:creationId xmlns:p14="http://schemas.microsoft.com/office/powerpoint/2010/main" val="409446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WLUC - Part 2 Validation</a:t>
            </a:r>
          </a:p>
        </p:txBody>
      </p:sp>
    </p:spTree>
    <p:extLst>
      <p:ext uri="{BB962C8B-B14F-4D97-AF65-F5344CB8AC3E}">
        <p14:creationId xmlns:p14="http://schemas.microsoft.com/office/powerpoint/2010/main" val="55518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029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07DB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45B8EB8-699C-C3BA-E87E-4BB2266C8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F9D7-AFA2-0A4B-9086-C3D5B14D70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C75655-EB79-910D-A43A-2DE9B91CA37B}"/>
              </a:ext>
            </a:extLst>
          </p:cNvPr>
          <p:cNvSpPr/>
          <p:nvPr userDrawn="1"/>
        </p:nvSpPr>
        <p:spPr>
          <a:xfrm>
            <a:off x="0" y="2199736"/>
            <a:ext cx="9144000" cy="3925019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4" y="2005806"/>
            <a:ext cx="8696325" cy="22621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427"/>
                </a:solidFill>
              </a:defRPr>
            </a:lvl1pPr>
            <a:lvl2pPr>
              <a:defRPr>
                <a:solidFill>
                  <a:srgbClr val="212427"/>
                </a:solidFill>
              </a:defRPr>
            </a:lvl2pPr>
            <a:lvl3pPr>
              <a:defRPr>
                <a:solidFill>
                  <a:srgbClr val="212427"/>
                </a:solidFill>
              </a:defRPr>
            </a:lvl3pPr>
            <a:lvl4pPr>
              <a:defRPr>
                <a:solidFill>
                  <a:srgbClr val="212427"/>
                </a:solidFill>
              </a:defRPr>
            </a:lvl4pPr>
            <a:lvl5pPr>
              <a:defRPr>
                <a:solidFill>
                  <a:srgbClr val="21242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C5ADCB-A292-DDC1-3764-F8C6C68C0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6B729-A5EF-0F43-8347-C630F3865E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4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C35CE5-A603-9A54-2BA6-C66B6F9D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D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EE79FD-654C-65F4-6511-DA4F21DF4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8" y="1330999"/>
            <a:ext cx="8695592" cy="27310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1242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F5EB648-A2D4-3DEE-A90C-C92D40EB9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4DD05-60B8-B848-BE27-0E00A4F79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67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E3C83D-0ED6-BF8B-0DD4-E4DEA188D98D}"/>
              </a:ext>
            </a:extLst>
          </p:cNvPr>
          <p:cNvSpPr/>
          <p:nvPr userDrawn="1"/>
        </p:nvSpPr>
        <p:spPr>
          <a:xfrm>
            <a:off x="3821502" y="569343"/>
            <a:ext cx="4701396" cy="5106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73D556-5715-0EDE-BF2C-EDE5E320D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B9A65-84F9-1E4E-9C5F-730517BF16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BE9C4-CA06-2CC7-A5E4-0FE7BC2077D3}"/>
              </a:ext>
            </a:extLst>
          </p:cNvPr>
          <p:cNvSpPr/>
          <p:nvPr userDrawn="1"/>
        </p:nvSpPr>
        <p:spPr>
          <a:xfrm>
            <a:off x="517585" y="569343"/>
            <a:ext cx="3303917" cy="5106838"/>
          </a:xfrm>
          <a:prstGeom prst="rect">
            <a:avLst/>
          </a:prstGeom>
          <a:solidFill>
            <a:srgbClr val="4375A4"/>
          </a:solidFill>
          <a:ln>
            <a:solidFill>
              <a:srgbClr val="4375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671F-EC5C-9361-18A3-4C1BA0E29BA7}"/>
              </a:ext>
            </a:extLst>
          </p:cNvPr>
          <p:cNvSpPr/>
          <p:nvPr userDrawn="1"/>
        </p:nvSpPr>
        <p:spPr>
          <a:xfrm>
            <a:off x="733245" y="0"/>
            <a:ext cx="1017917" cy="1613140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7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cked notebooks on office desk">
            <a:extLst>
              <a:ext uri="{FF2B5EF4-FFF2-40B4-BE49-F238E27FC236}">
                <a16:creationId xmlns:a16="http://schemas.microsoft.com/office/drawing/2014/main" id="{EBB25CBA-3BAE-88EC-6D0E-7A366527E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30"/>
            <a:ext cx="9144000" cy="61937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F3B1E-A32F-7782-E253-85E3B2D39962}"/>
              </a:ext>
            </a:extLst>
          </p:cNvPr>
          <p:cNvSpPr/>
          <p:nvPr userDrawn="1"/>
        </p:nvSpPr>
        <p:spPr>
          <a:xfrm>
            <a:off x="537494" y="1069675"/>
            <a:ext cx="3298608" cy="2665563"/>
          </a:xfrm>
          <a:prstGeom prst="rect">
            <a:avLst/>
          </a:prstGeom>
          <a:solidFill>
            <a:srgbClr val="4375A4"/>
          </a:solidFill>
          <a:ln>
            <a:solidFill>
              <a:srgbClr val="4375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35" y="1968132"/>
            <a:ext cx="3030526" cy="43395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535" y="2550183"/>
            <a:ext cx="3030526" cy="79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DE13C-FB87-326C-B9E5-7BF034EE1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4823E-DF1B-8E4F-AFAF-FC28F1862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68A28-25B7-1C3D-3ADA-2E537DAF87D1}"/>
              </a:ext>
            </a:extLst>
          </p:cNvPr>
          <p:cNvSpPr/>
          <p:nvPr userDrawn="1"/>
        </p:nvSpPr>
        <p:spPr>
          <a:xfrm>
            <a:off x="733245" y="0"/>
            <a:ext cx="1017917" cy="1613140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4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nference room">
            <a:extLst>
              <a:ext uri="{FF2B5EF4-FFF2-40B4-BE49-F238E27FC236}">
                <a16:creationId xmlns:a16="http://schemas.microsoft.com/office/drawing/2014/main" id="{2B087551-83F0-8BF6-CF1D-3E8F116EA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626"/>
            <a:ext cx="9144000" cy="6159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F3B1E-A32F-7782-E253-85E3B2D39962}"/>
              </a:ext>
            </a:extLst>
          </p:cNvPr>
          <p:cNvSpPr/>
          <p:nvPr userDrawn="1"/>
        </p:nvSpPr>
        <p:spPr>
          <a:xfrm>
            <a:off x="537494" y="1069675"/>
            <a:ext cx="3298608" cy="2665563"/>
          </a:xfrm>
          <a:prstGeom prst="rect">
            <a:avLst/>
          </a:prstGeom>
          <a:solidFill>
            <a:srgbClr val="4375A4"/>
          </a:solidFill>
          <a:ln>
            <a:solidFill>
              <a:srgbClr val="4375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35" y="1968132"/>
            <a:ext cx="3030526" cy="43395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535" y="2550183"/>
            <a:ext cx="3030526" cy="79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DE13C-FB87-326C-B9E5-7BF034EE1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4823E-DF1B-8E4F-AFAF-FC28F1862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68A28-25B7-1C3D-3ADA-2E537DAF87D1}"/>
              </a:ext>
            </a:extLst>
          </p:cNvPr>
          <p:cNvSpPr/>
          <p:nvPr userDrawn="1"/>
        </p:nvSpPr>
        <p:spPr>
          <a:xfrm>
            <a:off x="733245" y="-8626"/>
            <a:ext cx="1017917" cy="1613140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5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3" y="4589374"/>
            <a:ext cx="8546123" cy="584532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7DB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6523" y="290147"/>
            <a:ext cx="8546123" cy="42439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6523" y="5149740"/>
            <a:ext cx="8546123" cy="79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21242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DE13C-FB87-326C-B9E5-7BF034EE1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4823E-DF1B-8E4F-AFAF-FC28F1862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3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ogo of a camera&#10;&#10;Description automatically generated">
            <a:extLst>
              <a:ext uri="{FF2B5EF4-FFF2-40B4-BE49-F238E27FC236}">
                <a16:creationId xmlns:a16="http://schemas.microsoft.com/office/drawing/2014/main" id="{B6EAD6D6-8567-5194-0B43-2F79B5B9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7"/>
          <a:stretch/>
        </p:blipFill>
        <p:spPr bwMode="auto">
          <a:xfrm>
            <a:off x="2279650" y="4805679"/>
            <a:ext cx="4572000" cy="72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D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9808" y="1330999"/>
            <a:ext cx="8695592" cy="27310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1242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D7538FE-5D94-208C-09F4-2ED3F9FDE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4DD05-60B8-B848-BE27-0E00A4F79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47C5-B0CB-D20A-6C20-9C9781D806E0}"/>
              </a:ext>
            </a:extLst>
          </p:cNvPr>
          <p:cNvSpPr txBox="1"/>
          <p:nvPr userDrawn="1"/>
        </p:nvSpPr>
        <p:spPr>
          <a:xfrm>
            <a:off x="2279650" y="420303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Stay connected:</a:t>
            </a:r>
          </a:p>
        </p:txBody>
      </p:sp>
    </p:spTree>
    <p:extLst>
      <p:ext uri="{BB962C8B-B14F-4D97-AF65-F5344CB8AC3E}">
        <p14:creationId xmlns:p14="http://schemas.microsoft.com/office/powerpoint/2010/main" val="343510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EBBBE83-E2D9-A130-0EE3-595BCA074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01613"/>
            <a:ext cx="86963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240215-9EC3-EF95-A920-4E90EB61DA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75" y="1330325"/>
            <a:ext cx="869632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26E8F6-3BEA-BDF1-0A92-B700EB615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007DB8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2A07A3-0104-BF4F-B6B8-575BB13210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AA3CF37A-3BA3-F7D4-6329-ADEA034365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25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A logo with text overlay&#10;&#10;Description automatically generated">
            <a:extLst>
              <a:ext uri="{FF2B5EF4-FFF2-40B4-BE49-F238E27FC236}">
                <a16:creationId xmlns:a16="http://schemas.microsoft.com/office/drawing/2014/main" id="{2F564ECF-F2EC-1F20-D626-04D723FEDA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324600"/>
            <a:ext cx="1273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0" r:id="rId3"/>
    <p:sldLayoutId id="2147483667" r:id="rId4"/>
    <p:sldLayoutId id="2147483663" r:id="rId5"/>
    <p:sldLayoutId id="2147483671" r:id="rId6"/>
    <p:sldLayoutId id="2147483669" r:id="rId7"/>
    <p:sldLayoutId id="2147483664" r:id="rId8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0" i="0" kern="1200">
          <a:solidFill>
            <a:srgbClr val="007DB8"/>
          </a:solidFill>
          <a:latin typeface="Arial" panose="020B0604020202020204" pitchFamily="34" charset="0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7DB8"/>
          </a:solidFill>
          <a:latin typeface="Arial" panose="020B0604020202020204" pitchFamily="34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3200" b="0" i="0" kern="1200">
          <a:solidFill>
            <a:srgbClr val="212427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b="0" i="0" kern="1200">
          <a:solidFill>
            <a:srgbClr val="212427"/>
          </a:solidFill>
          <a:latin typeface="Arial" panose="020B0604020202020204" pitchFamily="34" charset="0"/>
          <a:ea typeface="+mn-ea"/>
          <a:cs typeface="+mn-cs"/>
        </a:defRPr>
      </a:lvl2pPr>
      <a:lvl3pPr marL="914400" indent="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b="0" i="0" kern="1200">
          <a:solidFill>
            <a:srgbClr val="212427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000" b="0" i="0" kern="1200">
          <a:solidFill>
            <a:srgbClr val="212427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kern="1200">
          <a:solidFill>
            <a:srgbClr val="212427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18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Wla-group@twdb.texas.gov" TargetMode="External"/><Relationship Id="rId2" Type="http://schemas.openxmlformats.org/officeDocument/2006/relationships/hyperlink" Target="https://www.twdb.texas.gov/conservation/municipal/waterloss/validation.asp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candice.delello@twdb.texas.gov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ave in water">
            <a:extLst>
              <a:ext uri="{FF2B5EF4-FFF2-40B4-BE49-F238E27FC236}">
                <a16:creationId xmlns:a16="http://schemas.microsoft.com/office/drawing/2014/main" id="{E91DD23C-A650-9193-4DB4-849CB8E4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8478"/>
            <a:ext cx="9144000" cy="42851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EA78D0-237B-DC73-D6B9-04DBBFB30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76F9D7-AFA2-0A4B-9086-C3D5B14D70B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44B5F0-0C17-47C7-627B-AB3B42237718}"/>
              </a:ext>
            </a:extLst>
          </p:cNvPr>
          <p:cNvSpPr txBox="1">
            <a:spLocks/>
          </p:cNvSpPr>
          <p:nvPr/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b="0" i="0" kern="1200">
                <a:solidFill>
                  <a:srgbClr val="007DB8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4AB9A65-84F9-1E4E-9C5F-730517BF166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F8127-CD2C-F52A-C34B-897B46762A8B}"/>
              </a:ext>
            </a:extLst>
          </p:cNvPr>
          <p:cNvSpPr txBox="1">
            <a:spLocks/>
          </p:cNvSpPr>
          <p:nvPr/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b="0" i="0" kern="1200">
                <a:solidFill>
                  <a:srgbClr val="007DB8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4AB9A65-84F9-1E4E-9C5F-730517BF166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0702BE-D80D-AA2E-BDFB-7724A7B29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379482"/>
            <a:ext cx="8696325" cy="17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i="0" kern="1200" baseline="0">
                <a:solidFill>
                  <a:srgbClr val="007DB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srgbClr val="4375A4"/>
                </a:solidFill>
              </a:rPr>
              <a:t>Water Loss, Use, and Conservation</a:t>
            </a:r>
            <a:br>
              <a:rPr lang="en-US" dirty="0">
                <a:solidFill>
                  <a:srgbClr val="4375A4"/>
                </a:solidFill>
              </a:rPr>
            </a:br>
            <a:r>
              <a:rPr lang="en-US" dirty="0">
                <a:solidFill>
                  <a:srgbClr val="4375A4"/>
                </a:solidFill>
              </a:rPr>
              <a:t> (WLUC) Workshop – Part 2</a:t>
            </a:r>
            <a:endParaRPr lang="en-US" altLang="en-US" dirty="0">
              <a:solidFill>
                <a:srgbClr val="4375A4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2EFE95-3164-9F37-D41C-8797587C20F1}"/>
              </a:ext>
            </a:extLst>
          </p:cNvPr>
          <p:cNvSpPr txBox="1">
            <a:spLocks/>
          </p:cNvSpPr>
          <p:nvPr/>
        </p:nvSpPr>
        <p:spPr>
          <a:xfrm>
            <a:off x="7148513" y="6396673"/>
            <a:ext cx="1862137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b="0" i="0" kern="1200" smtClean="0">
                <a:solidFill>
                  <a:srgbClr val="007DB8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82A07A3-0104-BF4F-B6B8-575BB132102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11EEC-5FF9-EECC-BEE2-265B4CBB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25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A logo with text overlay&#10;&#10;Description automatically generated">
            <a:extLst>
              <a:ext uri="{FF2B5EF4-FFF2-40B4-BE49-F238E27FC236}">
                <a16:creationId xmlns:a16="http://schemas.microsoft.com/office/drawing/2014/main" id="{27FF3116-FD7F-EC41-5C5A-C6E690AEA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324600"/>
            <a:ext cx="1273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B37152-6B53-ABCC-B2E7-FB599F548244}"/>
              </a:ext>
            </a:extLst>
          </p:cNvPr>
          <p:cNvSpPr txBox="1"/>
          <p:nvPr/>
        </p:nvSpPr>
        <p:spPr>
          <a:xfrm>
            <a:off x="219075" y="1804898"/>
            <a:ext cx="869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3200" b="0" dirty="0">
                <a:solidFill>
                  <a:srgbClr val="BBCEDD"/>
                </a:solidFill>
              </a:rPr>
              <a:t>Water Loss Audit Level 1 Validation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1F3CB-919F-65C5-C99C-DC843915A88F}"/>
              </a:ext>
            </a:extLst>
          </p:cNvPr>
          <p:cNvSpPr txBox="1"/>
          <p:nvPr/>
        </p:nvSpPr>
        <p:spPr>
          <a:xfrm>
            <a:off x="150063" y="5195748"/>
            <a:ext cx="869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400" dirty="0">
                <a:solidFill>
                  <a:schemeClr val="bg1"/>
                </a:solidFill>
              </a:rPr>
              <a:t>Presented by: Candice De Lello, TWDB Staff</a:t>
            </a:r>
            <a:endParaRPr lang="en-US" altLang="en-US" dirty="0">
              <a:solidFill>
                <a:schemeClr val="bg1"/>
              </a:solidFill>
            </a:endParaRPr>
          </a:p>
          <a:p>
            <a:pPr lvl="0"/>
            <a:r>
              <a:rPr lang="en-US" altLang="en-US" sz="2000" i="1" dirty="0">
                <a:solidFill>
                  <a:schemeClr val="bg1"/>
                </a:solidFill>
              </a:rPr>
              <a:t>Municipal Water Conservation</a:t>
            </a:r>
          </a:p>
        </p:txBody>
      </p:sp>
    </p:spTree>
    <p:extLst>
      <p:ext uri="{BB962C8B-B14F-4D97-AF65-F5344CB8AC3E}">
        <p14:creationId xmlns:p14="http://schemas.microsoft.com/office/powerpoint/2010/main" val="330514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266358-353F-885E-9DEB-82E79D60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-258094"/>
            <a:ext cx="8696325" cy="1782462"/>
          </a:xfrm>
        </p:spPr>
        <p:txBody>
          <a:bodyPr/>
          <a:lstStyle/>
          <a:p>
            <a:r>
              <a:rPr lang="en-US" dirty="0"/>
              <a:t>Documentation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2F5FE-E4AF-D056-233C-AE424461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914703"/>
            <a:ext cx="8695592" cy="2731048"/>
          </a:xfrm>
        </p:spPr>
        <p:txBody>
          <a:bodyPr/>
          <a:lstStyle/>
          <a:p>
            <a:r>
              <a:rPr lang="en-US" dirty="0"/>
              <a:t>System Intake (Wrong vs. Right) – WRONG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95092-A743-C0E7-B421-78F8101C2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AB9A65-84F9-1E4E-9C5F-730517BF166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37E010-74A8-1AA5-AF95-DD2753E6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791125"/>
            <a:ext cx="2790826" cy="3760970"/>
          </a:xfrm>
          <a:prstGeom prst="rect">
            <a:avLst/>
          </a:prstGeom>
        </p:spPr>
      </p:pic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2955DEAC-604F-981E-5320-C32CA8AA2ED7}"/>
              </a:ext>
            </a:extLst>
          </p:cNvPr>
          <p:cNvSpPr/>
          <p:nvPr/>
        </p:nvSpPr>
        <p:spPr>
          <a:xfrm>
            <a:off x="878681" y="2352732"/>
            <a:ext cx="2671763" cy="2586038"/>
          </a:xfrm>
          <a:prstGeom prst="noSmoking">
            <a:avLst/>
          </a:prstGeom>
          <a:solidFill>
            <a:srgbClr val="FF0000">
              <a:alpha val="60000"/>
            </a:srgb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37E57-FFA3-5E54-01E5-8152DAA6FD1D}"/>
              </a:ext>
            </a:extLst>
          </p:cNvPr>
          <p:cNvSpPr txBox="1"/>
          <p:nvPr/>
        </p:nvSpPr>
        <p:spPr>
          <a:xfrm>
            <a:off x="4033471" y="1903031"/>
            <a:ext cx="4495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375A4"/>
                </a:solidFill>
              </a:rPr>
              <a:t>Wrong documentation often includes:</a:t>
            </a:r>
          </a:p>
          <a:p>
            <a:endParaRPr lang="en-US" b="1" dirty="0">
              <a:solidFill>
                <a:srgbClr val="4375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Only providing total system intake volumes for the entire utility without breaking down data by individual sources or meters, such as import or export meters.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Submitting incomplete or missing records for monthly intake volumes.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Misclassifying raw water as potable water, or not distinguishing between the two, which can result in overstated or inaccurate water loss figures.</a:t>
            </a:r>
          </a:p>
        </p:txBody>
      </p:sp>
    </p:spTree>
    <p:extLst>
      <p:ext uri="{BB962C8B-B14F-4D97-AF65-F5344CB8AC3E}">
        <p14:creationId xmlns:p14="http://schemas.microsoft.com/office/powerpoint/2010/main" val="267618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A4F82873-97D7-347E-E8BE-5F5A2F3B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8" y="-475201"/>
            <a:ext cx="8696325" cy="1782462"/>
          </a:xfrm>
        </p:spPr>
        <p:txBody>
          <a:bodyPr/>
          <a:lstStyle/>
          <a:p>
            <a:r>
              <a:rPr lang="en-US" dirty="0"/>
              <a:t>Documentation Examples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C9756D2-E4BD-C972-CE74-51EF6267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8" y="771828"/>
            <a:ext cx="8695592" cy="2731048"/>
          </a:xfrm>
        </p:spPr>
        <p:txBody>
          <a:bodyPr/>
          <a:lstStyle/>
          <a:p>
            <a:r>
              <a:rPr lang="en-US" dirty="0"/>
              <a:t>System Intake (Wrong vs. Right) – RIGHT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A3678AC-A26B-01B4-7000-F570A2AE9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</p:spPr>
        <p:txBody>
          <a:bodyPr/>
          <a:lstStyle/>
          <a:p>
            <a:pPr algn="ctr">
              <a:defRPr/>
            </a:pPr>
            <a:fld id="{14AB9A65-84F9-1E4E-9C5F-730517BF1665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E8EB1-3F5D-DB15-1C4A-1B3324BD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1" y="3240587"/>
            <a:ext cx="3910381" cy="2213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42614D-3423-52E6-E61E-20C062D51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988" y="1508260"/>
            <a:ext cx="3067050" cy="22889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3C7C36-949D-D7DE-8719-C6296B8E8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223" y="3805585"/>
            <a:ext cx="2462580" cy="23034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DB4513-8843-9B76-F99F-3DAE4ACCD1D4}"/>
              </a:ext>
            </a:extLst>
          </p:cNvPr>
          <p:cNvCxnSpPr/>
          <p:nvPr/>
        </p:nvCxnSpPr>
        <p:spPr>
          <a:xfrm>
            <a:off x="4386257" y="1508260"/>
            <a:ext cx="0" cy="4421053"/>
          </a:xfrm>
          <a:prstGeom prst="line">
            <a:avLst/>
          </a:prstGeom>
          <a:ln>
            <a:solidFill>
              <a:srgbClr val="4375A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5EC7921-1D14-5E07-B616-2633BEE8EA7D}"/>
              </a:ext>
            </a:extLst>
          </p:cNvPr>
          <p:cNvSpPr txBox="1"/>
          <p:nvPr/>
        </p:nvSpPr>
        <p:spPr>
          <a:xfrm>
            <a:off x="219075" y="2785122"/>
            <a:ext cx="391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375A4"/>
                </a:solidFill>
              </a:rPr>
              <a:t>Line 12 (Volume of Water Intake)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239F4D-B310-24E1-65D2-15E992E63007}"/>
              </a:ext>
            </a:extLst>
          </p:cNvPr>
          <p:cNvSpPr txBox="1"/>
          <p:nvPr/>
        </p:nvSpPr>
        <p:spPr>
          <a:xfrm>
            <a:off x="4294764" y="2138791"/>
            <a:ext cx="145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375A4"/>
                </a:solidFill>
              </a:rPr>
              <a:t>Line 13 (Produced Water)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1ACD10-7A22-F53A-BE0D-DAEB4DED3B16}"/>
              </a:ext>
            </a:extLst>
          </p:cNvPr>
          <p:cNvSpPr txBox="1"/>
          <p:nvPr/>
        </p:nvSpPr>
        <p:spPr>
          <a:xfrm>
            <a:off x="4294764" y="4347436"/>
            <a:ext cx="1713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375A4"/>
                </a:solidFill>
              </a:rPr>
              <a:t>Line 14 (Total Treated Purchased Water)</a:t>
            </a: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E3866BB9-FCCA-6E96-11EC-A160EBD3BC1D}"/>
              </a:ext>
            </a:extLst>
          </p:cNvPr>
          <p:cNvSpPr/>
          <p:nvPr/>
        </p:nvSpPr>
        <p:spPr>
          <a:xfrm>
            <a:off x="129058" y="1396232"/>
            <a:ext cx="1456595" cy="138889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83FBB086-48E7-A096-1C03-2DDA769D8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280" y="1218291"/>
            <a:ext cx="1388889" cy="13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5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39C8-6BAB-B477-072C-F48AC6CFA7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290F8-D60F-A933-8320-D7F4F9EA4E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1" y="1671637"/>
            <a:ext cx="3300412" cy="1782762"/>
          </a:xfrm>
        </p:spPr>
        <p:txBody>
          <a:bodyPr/>
          <a:lstStyle/>
          <a:p>
            <a:pPr algn="l"/>
            <a:r>
              <a:rPr lang="en-US" sz="3000" dirty="0">
                <a:solidFill>
                  <a:schemeClr val="bg1"/>
                </a:solidFill>
              </a:rPr>
              <a:t>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CA8BF-6487-643E-08CA-77270DB93E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0081" y="2914650"/>
            <a:ext cx="3086100" cy="2732088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System Intake – Why Accurate Documentation Matters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AB15B-EA6E-E3D9-46AD-18D96FDB0988}"/>
              </a:ext>
            </a:extLst>
          </p:cNvPr>
          <p:cNvSpPr txBox="1"/>
          <p:nvPr/>
        </p:nvSpPr>
        <p:spPr>
          <a:xfrm>
            <a:off x="3871914" y="1285876"/>
            <a:ext cx="47005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 Errors in Total System Input Volume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Incomplete or generalized data can result in inaccurate calculations.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Total System Input Volume is a key metric for determining water losses.</a:t>
            </a:r>
          </a:p>
          <a:p>
            <a:endParaRPr lang="en-US" sz="1600" b="1" dirty="0"/>
          </a:p>
          <a:p>
            <a:r>
              <a:rPr lang="en-US" sz="1600" b="1" dirty="0"/>
              <a:t>Separate Potable and Raw Water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Water loss audits focus on potable water.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Raw water data, while verified for line 12 (volume of water intake), must be clearly distinguished.</a:t>
            </a:r>
          </a:p>
          <a:p>
            <a:endParaRPr lang="en-US" sz="1600" b="1" dirty="0"/>
          </a:p>
          <a:p>
            <a:r>
              <a:rPr lang="en-US" sz="1600" b="1" dirty="0"/>
              <a:t>Enhance Credibility of Audit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Detailed, source-specific records show commitment to accurate reporting.</a:t>
            </a:r>
          </a:p>
        </p:txBody>
      </p:sp>
      <p:pic>
        <p:nvPicPr>
          <p:cNvPr id="7" name="Graphic 6" descr="Circle with left arrow outline">
            <a:extLst>
              <a:ext uri="{FF2B5EF4-FFF2-40B4-BE49-F238E27FC236}">
                <a16:creationId xmlns:a16="http://schemas.microsoft.com/office/drawing/2014/main" id="{1F080AC2-675A-4F60-EA6F-6D9C4F851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04" y="6599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7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58D3-7824-B3C8-EC70-BCCC7F5C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1" y="-403434"/>
            <a:ext cx="8696325" cy="1782462"/>
          </a:xfrm>
        </p:spPr>
        <p:txBody>
          <a:bodyPr/>
          <a:lstStyle/>
          <a:p>
            <a:r>
              <a:rPr lang="en-US" dirty="0"/>
              <a:t>Documentation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B38D9-706C-25E1-253B-AFB5B19C1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37" y="934145"/>
            <a:ext cx="8695592" cy="2731048"/>
          </a:xfrm>
        </p:spPr>
        <p:txBody>
          <a:bodyPr/>
          <a:lstStyle/>
          <a:p>
            <a:r>
              <a:rPr lang="en-US" dirty="0"/>
              <a:t>Billed Metered (Wrong vs. Right) – WRONG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84BD8-52CE-C3D6-174C-7F6BF8F7D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801B6D-0D8E-1992-5B5F-5039A5D8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" y="2005845"/>
            <a:ext cx="9144000" cy="1887188"/>
          </a:xfrm>
          <a:prstGeom prst="rect">
            <a:avLst/>
          </a:prstGeom>
        </p:spPr>
      </p:pic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BA45A178-3988-45E1-0D7D-35737503276A}"/>
              </a:ext>
            </a:extLst>
          </p:cNvPr>
          <p:cNvSpPr/>
          <p:nvPr/>
        </p:nvSpPr>
        <p:spPr>
          <a:xfrm>
            <a:off x="3241251" y="1600629"/>
            <a:ext cx="2671763" cy="2586038"/>
          </a:xfrm>
          <a:prstGeom prst="noSmoking">
            <a:avLst/>
          </a:prstGeom>
          <a:solidFill>
            <a:srgbClr val="FF0000">
              <a:alpha val="60000"/>
            </a:srgb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3829AD-1E6A-D035-8B41-6E9F0AA6C307}"/>
              </a:ext>
            </a:extLst>
          </p:cNvPr>
          <p:cNvSpPr txBox="1"/>
          <p:nvPr/>
        </p:nvSpPr>
        <p:spPr>
          <a:xfrm>
            <a:off x="219808" y="4366379"/>
            <a:ext cx="8695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375A4"/>
                </a:solidFill>
              </a:rPr>
              <a:t>Wrong documentation often includes:</a:t>
            </a:r>
          </a:p>
          <a:p>
            <a:endParaRPr lang="en-US" b="1" dirty="0">
              <a:solidFill>
                <a:srgbClr val="4375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Submitting data in inconsistent or unclear formats that don’t align with what was submitted in the Water Use Survey for line 17 (billed metered consumption).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Providing only a total billed metered volume without monthly breakdowns or categorization by customer types like residential, commercial, or industrial.</a:t>
            </a:r>
          </a:p>
        </p:txBody>
      </p:sp>
    </p:spTree>
    <p:extLst>
      <p:ext uri="{BB962C8B-B14F-4D97-AF65-F5344CB8AC3E}">
        <p14:creationId xmlns:p14="http://schemas.microsoft.com/office/powerpoint/2010/main" val="2821626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C37F-279B-BAF1-EE52-025979FC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-350477"/>
            <a:ext cx="8696325" cy="1782462"/>
          </a:xfrm>
        </p:spPr>
        <p:txBody>
          <a:bodyPr/>
          <a:lstStyle/>
          <a:p>
            <a:r>
              <a:rPr lang="en-US" dirty="0"/>
              <a:t>Documentation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F48B5-D3FB-F9A0-AD3A-C80314FE0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33" y="864719"/>
            <a:ext cx="8695592" cy="2731048"/>
          </a:xfrm>
        </p:spPr>
        <p:txBody>
          <a:bodyPr/>
          <a:lstStyle/>
          <a:p>
            <a:r>
              <a:rPr lang="en-US" dirty="0"/>
              <a:t>Billed Metered (Wrong vs. Right) –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010BF-9498-AFDE-D6BD-10B0D70E0F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85AB1-3813-4123-6782-59904EFA4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2333760"/>
            <a:ext cx="5124450" cy="28956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7397526A-686C-99E3-FFD3-F8CFEB1FE882}"/>
              </a:ext>
            </a:extLst>
          </p:cNvPr>
          <p:cNvSpPr/>
          <p:nvPr/>
        </p:nvSpPr>
        <p:spPr>
          <a:xfrm>
            <a:off x="129058" y="1396232"/>
            <a:ext cx="1456595" cy="138889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D669E201-AD71-9C53-1317-CD6E8BD3A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280" y="1218291"/>
            <a:ext cx="1388889" cy="13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49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5001D-48B9-A791-D179-C04623D1F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C06D3-008E-53A8-30B9-C4FC8AB39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0AFA2-35E9-B995-C811-3A6F02BBB6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1" y="1671637"/>
            <a:ext cx="3300412" cy="1782762"/>
          </a:xfrm>
        </p:spPr>
        <p:txBody>
          <a:bodyPr/>
          <a:lstStyle/>
          <a:p>
            <a:pPr algn="l"/>
            <a:r>
              <a:rPr lang="en-US" sz="3000" dirty="0">
                <a:solidFill>
                  <a:schemeClr val="bg1"/>
                </a:solidFill>
              </a:rPr>
              <a:t>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A121C-2983-C86C-F182-CE41D9EDAC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0081" y="2914650"/>
            <a:ext cx="3086100" cy="2732088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Billed Metered– Why Accurate Documentation Matters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11152-73ED-9AD7-4B56-B5C516BEA968}"/>
              </a:ext>
            </a:extLst>
          </p:cNvPr>
          <p:cNvSpPr txBox="1"/>
          <p:nvPr/>
        </p:nvSpPr>
        <p:spPr>
          <a:xfrm>
            <a:off x="3912393" y="1012894"/>
            <a:ext cx="47005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Ensure Accurate Authorized Consumption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Incomplete documentation affects audit results.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Errors in line 17 (billed metered consumption) can misrepresent real and apparent water losses.</a:t>
            </a:r>
          </a:p>
          <a:p>
            <a:endParaRPr lang="en-US" sz="1600" b="1" dirty="0"/>
          </a:p>
          <a:p>
            <a:r>
              <a:rPr lang="en-US" sz="1600" b="1" dirty="0"/>
              <a:t>Promote Transparency in Billing Practices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Clear categorization of billed volumes (e.g., residential, commercial) aids validation.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Transparency builds trust between utilities and TWDB.</a:t>
            </a:r>
          </a:p>
          <a:p>
            <a:endParaRPr lang="en-US" sz="1600" b="1" dirty="0"/>
          </a:p>
          <a:p>
            <a:r>
              <a:rPr lang="en-US" sz="1600" b="1" dirty="0"/>
              <a:t>Align with Water Use Survey Format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Consistent formatting minimizes delays in validation.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Simplifies cross-referencing and ensures smoother review processes.</a:t>
            </a:r>
          </a:p>
        </p:txBody>
      </p:sp>
      <p:pic>
        <p:nvPicPr>
          <p:cNvPr id="6" name="Graphic 5" descr="Register outline">
            <a:extLst>
              <a:ext uri="{FF2B5EF4-FFF2-40B4-BE49-F238E27FC236}">
                <a16:creationId xmlns:a16="http://schemas.microsoft.com/office/drawing/2014/main" id="{5BB3633A-29A2-4B6E-0337-2B6FF2E0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05" y="6705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4623A8-694A-AD06-BF23-3D08D7B51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Asked During Validation?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01E712-C43A-5DF2-22D7-A6F30417A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Information to better understand system.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3F2E2-6871-5B94-27D8-9141FAED5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Graphic 9" descr="Online meeting outline">
            <a:extLst>
              <a:ext uri="{FF2B5EF4-FFF2-40B4-BE49-F238E27FC236}">
                <a16:creationId xmlns:a16="http://schemas.microsoft.com/office/drawing/2014/main" id="{6A1852D5-B446-3DF3-3327-629E5C88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04" y="7289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1CE138-3400-0004-8E62-1A392935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57723-2A56-9C77-793A-97C449F16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2297905"/>
            <a:ext cx="8696325" cy="2262190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/>
              <a:t>Where are boundary meters located?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/>
              <a:t>What treatment process does the utility use?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/>
              <a:t>Does the utility hand transcribe meter readings or utilize SCADA?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/>
              <a:t>Does the utility have a billing software?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/>
              <a:t>How old are the utilities customer meters?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6EB65-D1DF-4E94-1F2E-EED9B9A28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AB9A65-84F9-1E4E-9C5F-730517BF166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8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4ADDA-1A0F-99D0-6EF5-D22191BF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Benefits to Utilities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1D0B5-8D7B-CAD1-FA1E-DC7556C5C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AB9A65-84F9-1E4E-9C5F-730517BF1665}" type="slidenum">
              <a:rPr lang="en-US" smtClean="0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ABD9EF1F-392A-EC69-BE38-5517FECD4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845073"/>
              </p:ext>
            </p:extLst>
          </p:nvPr>
        </p:nvGraphicFramePr>
        <p:xfrm>
          <a:off x="219075" y="1330325"/>
          <a:ext cx="8696325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43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A218AD-6B16-1869-BDFF-EA2F8325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Taking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8BAC4-E75D-6638-8C73-4684AD9E1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416B729-A5EF-0F43-8347-C630F3865EE8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0D85E5C-8DEA-8485-9283-0FC28CAAA1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825183"/>
              </p:ext>
            </p:extLst>
          </p:nvPr>
        </p:nvGraphicFramePr>
        <p:xfrm>
          <a:off x="219075" y="1330325"/>
          <a:ext cx="8696325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Graphic 12" descr="Broken Fire Hydrant outline">
            <a:extLst>
              <a:ext uri="{FF2B5EF4-FFF2-40B4-BE49-F238E27FC236}">
                <a16:creationId xmlns:a16="http://schemas.microsoft.com/office/drawing/2014/main" id="{DC1220BD-7FED-4A5D-4A84-5E0CF4AF3A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34050" y="2389755"/>
            <a:ext cx="914400" cy="914400"/>
          </a:xfrm>
          <a:prstGeom prst="rect">
            <a:avLst/>
          </a:prstGeom>
        </p:spPr>
      </p:pic>
      <p:pic>
        <p:nvPicPr>
          <p:cNvPr id="15" name="Graphic 14" descr="Construction worker male outline">
            <a:extLst>
              <a:ext uri="{FF2B5EF4-FFF2-40B4-BE49-F238E27FC236}">
                <a16:creationId xmlns:a16="http://schemas.microsoft.com/office/drawing/2014/main" id="{2E9199D4-A7FD-AF77-A66B-A454C613E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55476" y="4285727"/>
            <a:ext cx="914400" cy="914400"/>
          </a:xfrm>
          <a:prstGeom prst="rect">
            <a:avLst/>
          </a:prstGeom>
        </p:spPr>
      </p:pic>
      <p:pic>
        <p:nvPicPr>
          <p:cNvPr id="17" name="Graphic 16" descr="Speedometer Low outline">
            <a:extLst>
              <a:ext uri="{FF2B5EF4-FFF2-40B4-BE49-F238E27FC236}">
                <a16:creationId xmlns:a16="http://schemas.microsoft.com/office/drawing/2014/main" id="{355EC1A5-A654-84DF-2A7A-70444A7F3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0037" y="2547468"/>
            <a:ext cx="914400" cy="914400"/>
          </a:xfrm>
          <a:prstGeom prst="rect">
            <a:avLst/>
          </a:prstGeom>
        </p:spPr>
      </p:pic>
      <p:pic>
        <p:nvPicPr>
          <p:cNvPr id="19" name="Graphic 18" descr="Wrench outline">
            <a:extLst>
              <a:ext uri="{FF2B5EF4-FFF2-40B4-BE49-F238E27FC236}">
                <a16:creationId xmlns:a16="http://schemas.microsoft.com/office/drawing/2014/main" id="{F6699865-B537-3BA9-F1BC-8F60DA4FB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725551">
            <a:off x="4110037" y="4332299"/>
            <a:ext cx="914400" cy="914400"/>
          </a:xfrm>
          <a:prstGeom prst="rect">
            <a:avLst/>
          </a:prstGeom>
        </p:spPr>
      </p:pic>
      <p:pic>
        <p:nvPicPr>
          <p:cNvPr id="23" name="Graphic 22" descr="Circles with arrows outline">
            <a:extLst>
              <a:ext uri="{FF2B5EF4-FFF2-40B4-BE49-F238E27FC236}">
                <a16:creationId xmlns:a16="http://schemas.microsoft.com/office/drawing/2014/main" id="{603E8871-EC16-74CE-A010-90CA0F6538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94713" y="4365205"/>
            <a:ext cx="914400" cy="914400"/>
          </a:xfrm>
          <a:prstGeom prst="rect">
            <a:avLst/>
          </a:prstGeom>
        </p:spPr>
      </p:pic>
      <p:pic>
        <p:nvPicPr>
          <p:cNvPr id="25" name="Graphic 24" descr="Folder Search outline">
            <a:extLst>
              <a:ext uri="{FF2B5EF4-FFF2-40B4-BE49-F238E27FC236}">
                <a16:creationId xmlns:a16="http://schemas.microsoft.com/office/drawing/2014/main" id="{589FA360-C51F-75EF-1184-5069E482E9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0022" y="24293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0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0AF02-B396-9B81-7E8B-6BDEC2DBB7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6B729-A5EF-0F43-8347-C630F3865EE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1E7202-A250-3527-8ADE-D8E10592B25D}"/>
              </a:ext>
            </a:extLst>
          </p:cNvPr>
          <p:cNvSpPr txBox="1">
            <a:spLocks/>
          </p:cNvSpPr>
          <p:nvPr/>
        </p:nvSpPr>
        <p:spPr>
          <a:xfrm>
            <a:off x="1017917" y="2372264"/>
            <a:ext cx="2346385" cy="299336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rgbClr val="007DB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Agenda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The purpose of this training is to provide an overview of TWDB’s validation process, its purpose, key components, and how the process benefits utilities.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B7DE5-8D32-5DA9-9161-EDC142FB30D3}"/>
              </a:ext>
            </a:extLst>
          </p:cNvPr>
          <p:cNvSpPr txBox="1"/>
          <p:nvPr/>
        </p:nvSpPr>
        <p:spPr>
          <a:xfrm>
            <a:off x="6360543" y="1423358"/>
            <a:ext cx="1958196" cy="161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9CA15-1DAB-F40D-129D-D2B68476BD4A}"/>
              </a:ext>
            </a:extLst>
          </p:cNvPr>
          <p:cNvSpPr txBox="1"/>
          <p:nvPr/>
        </p:nvSpPr>
        <p:spPr>
          <a:xfrm>
            <a:off x="4063041" y="1436296"/>
            <a:ext cx="207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</a:t>
            </a:r>
          </a:p>
          <a:p>
            <a:r>
              <a:rPr lang="en-US" b="1" dirty="0"/>
              <a:t>Overview</a:t>
            </a:r>
          </a:p>
          <a:p>
            <a:r>
              <a:rPr lang="en-US" sz="1600" dirty="0"/>
              <a:t>What is a WLA validation?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C0A75-D696-1C27-4B2E-280344370FD4}"/>
              </a:ext>
            </a:extLst>
          </p:cNvPr>
          <p:cNvSpPr txBox="1"/>
          <p:nvPr/>
        </p:nvSpPr>
        <p:spPr>
          <a:xfrm>
            <a:off x="6475567" y="1434305"/>
            <a:ext cx="19581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</a:t>
            </a:r>
          </a:p>
          <a:p>
            <a:r>
              <a:rPr lang="en-US" b="1" dirty="0"/>
              <a:t>Purpose</a:t>
            </a:r>
          </a:p>
          <a:p>
            <a:r>
              <a:rPr lang="en-US" sz="1600" dirty="0"/>
              <a:t>What is the purpose and goals of a WLA validation?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73BB7-7984-1772-AA1D-206E3988851B}"/>
              </a:ext>
            </a:extLst>
          </p:cNvPr>
          <p:cNvSpPr txBox="1"/>
          <p:nvPr/>
        </p:nvSpPr>
        <p:spPr>
          <a:xfrm>
            <a:off x="4063040" y="3579962"/>
            <a:ext cx="20703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</a:t>
            </a:r>
          </a:p>
          <a:p>
            <a:r>
              <a:rPr lang="en-US" b="1" dirty="0"/>
              <a:t>Process</a:t>
            </a:r>
          </a:p>
          <a:p>
            <a:r>
              <a:rPr lang="en-US" sz="1600" dirty="0"/>
              <a:t>What does a WLA validation entail and what will be required of utilities?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01786-A55A-2083-DCB3-FE2409A7E454}"/>
              </a:ext>
            </a:extLst>
          </p:cNvPr>
          <p:cNvSpPr txBox="1"/>
          <p:nvPr/>
        </p:nvSpPr>
        <p:spPr>
          <a:xfrm>
            <a:off x="6475565" y="3579962"/>
            <a:ext cx="19581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</a:t>
            </a:r>
          </a:p>
          <a:p>
            <a:r>
              <a:rPr lang="en-US" b="1" dirty="0"/>
              <a:t>Benefits </a:t>
            </a:r>
          </a:p>
          <a:p>
            <a:r>
              <a:rPr lang="en-US" sz="1600" dirty="0"/>
              <a:t>How does WLA validation benefit utilities?</a:t>
            </a:r>
          </a:p>
        </p:txBody>
      </p:sp>
      <p:pic>
        <p:nvPicPr>
          <p:cNvPr id="13" name="Graphic 12" descr="Document outline">
            <a:extLst>
              <a:ext uri="{FF2B5EF4-FFF2-40B4-BE49-F238E27FC236}">
                <a16:creationId xmlns:a16="http://schemas.microsoft.com/office/drawing/2014/main" id="{27D59C53-0EEC-9104-6BFF-D624AEC515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513" y="690113"/>
            <a:ext cx="802256" cy="8022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2A92A1-766A-5E00-F5C6-AD3FDE4B7BEF}"/>
              </a:ext>
            </a:extLst>
          </p:cNvPr>
          <p:cNvCxnSpPr/>
          <p:nvPr/>
        </p:nvCxnSpPr>
        <p:spPr>
          <a:xfrm>
            <a:off x="4063041" y="3278038"/>
            <a:ext cx="42556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783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6BBFC1-BA70-6BDD-F8D8-883C0B93DBB1}"/>
              </a:ext>
            </a:extLst>
          </p:cNvPr>
          <p:cNvSpPr/>
          <p:nvPr/>
        </p:nvSpPr>
        <p:spPr>
          <a:xfrm>
            <a:off x="219075" y="1330999"/>
            <a:ext cx="8695592" cy="4595348"/>
          </a:xfrm>
          <a:prstGeom prst="rect">
            <a:avLst/>
          </a:prstGeom>
          <a:solidFill>
            <a:srgbClr val="D9D9D9"/>
          </a:solidFill>
          <a:ln>
            <a:solidFill>
              <a:srgbClr val="BBCED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4656E-507F-8C7B-67F7-86CB9797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8333"/>
            <a:ext cx="8696325" cy="1242204"/>
          </a:xfrm>
        </p:spPr>
        <p:txBody>
          <a:bodyPr/>
          <a:lstStyle/>
          <a:p>
            <a:r>
              <a:rPr lang="en-US" dirty="0"/>
              <a:t>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8B6B-B13A-9B40-37BC-65F65163D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250935"/>
            <a:ext cx="8695592" cy="4755476"/>
          </a:xfrm>
        </p:spPr>
        <p:txBody>
          <a:bodyPr/>
          <a:lstStyle/>
          <a:p>
            <a:pPr algn="l"/>
            <a:r>
              <a:rPr lang="en-US" sz="2000" b="1" dirty="0"/>
              <a:t>Q: Is the process mandatory?</a:t>
            </a:r>
          </a:p>
          <a:p>
            <a:pPr marL="0" indent="0" algn="l">
              <a:buNone/>
            </a:pPr>
            <a:r>
              <a:rPr lang="en-US" sz="2000" dirty="0"/>
              <a:t>A: Yes, for utilities with financial obligations to TWDB or seeking financial assistance.</a:t>
            </a:r>
          </a:p>
          <a:p>
            <a:pPr marL="0" indent="0" algn="l">
              <a:buNone/>
            </a:pPr>
            <a:endParaRPr lang="en-US" sz="500" dirty="0"/>
          </a:p>
          <a:p>
            <a:pPr algn="l"/>
            <a:r>
              <a:rPr lang="en-US" sz="2000" b="1" dirty="0"/>
              <a:t>Q: Is this process punitive?</a:t>
            </a:r>
          </a:p>
          <a:p>
            <a:pPr marL="0" indent="0" algn="l">
              <a:buNone/>
            </a:pPr>
            <a:r>
              <a:rPr lang="en-US" sz="2000" dirty="0"/>
              <a:t>A: No, it is designed to support utilities in improving their data and operations.</a:t>
            </a:r>
          </a:p>
          <a:p>
            <a:pPr marL="0" indent="0" algn="l">
              <a:buNone/>
            </a:pPr>
            <a:endParaRPr lang="en-US" sz="500" dirty="0"/>
          </a:p>
          <a:p>
            <a:pPr algn="l"/>
            <a:r>
              <a:rPr lang="en-US" sz="2000" b="1" dirty="0"/>
              <a:t>Q: What happens if errors are found?</a:t>
            </a:r>
          </a:p>
          <a:p>
            <a:pPr marL="0" indent="0" algn="l">
              <a:buNone/>
            </a:pPr>
            <a:r>
              <a:rPr lang="en-US" sz="2000" dirty="0"/>
              <a:t>A: TWDB will update WLA/WUS as necessary and provide recommendations to Utility.</a:t>
            </a:r>
          </a:p>
          <a:p>
            <a:pPr marL="0" indent="0" algn="l">
              <a:buNone/>
            </a:pPr>
            <a:endParaRPr lang="en-US" sz="500" dirty="0"/>
          </a:p>
          <a:p>
            <a:pPr marL="0" indent="0" algn="l">
              <a:buNone/>
            </a:pPr>
            <a:r>
              <a:rPr lang="en-US" sz="2000" b="1" dirty="0"/>
              <a:t>Q. Who can complete validations outside of TWDB?</a:t>
            </a:r>
          </a:p>
          <a:p>
            <a:pPr marL="0" indent="0" algn="l">
              <a:buNone/>
            </a:pPr>
            <a:r>
              <a:rPr lang="en-US" sz="2000" dirty="0"/>
              <a:t>A. Approved third party validators (by TWDB) are permitted to validate a Texas utility’s WLA. Must provide a training certificate from an approved provider. Must be a person other than the auditor.  </a:t>
            </a:r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ED109-4EF2-6663-0BA0-C5643A85B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5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4AAF1-ADC2-52F4-3D62-B80F6A2BB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C4DD05-60B8-B848-BE27-0E00A4F7981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FEAF00-1077-9809-6288-8C5A4A37B9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1320" y="2353480"/>
            <a:ext cx="2657857" cy="15385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8D58C-11DE-CB48-12E9-C33CE7428B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19909" y="646981"/>
            <a:ext cx="4529767" cy="4951562"/>
          </a:xfrm>
        </p:spPr>
        <p:txBody>
          <a:bodyPr/>
          <a:lstStyle/>
          <a:p>
            <a:pPr algn="l"/>
            <a:r>
              <a:rPr lang="en-US" sz="2400" dirty="0"/>
              <a:t>TWDB Water Loss Audit 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AWWA M36 Manual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Water Resource Foundation 5057</a:t>
            </a:r>
          </a:p>
          <a:p>
            <a:pPr algn="l"/>
            <a:endParaRPr lang="en-US" sz="2400" dirty="0">
              <a:hlinkClick r:id="rId2"/>
            </a:endParaRPr>
          </a:p>
          <a:p>
            <a:pPr algn="l"/>
            <a:r>
              <a:rPr lang="en-US" sz="2400" dirty="0">
                <a:hlinkClick r:id="rId2"/>
              </a:rPr>
              <a:t>TWDB Website - Validation</a:t>
            </a:r>
            <a:endParaRPr lang="en-US" sz="24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/>
          </a:p>
          <a:p>
            <a:pPr algn="l"/>
            <a:r>
              <a:rPr lang="en-US" sz="2400" dirty="0"/>
              <a:t>TWDB Staff – 512.463.0987 or </a:t>
            </a:r>
            <a:r>
              <a:rPr lang="en-US" sz="2400" dirty="0">
                <a:hlinkClick r:id="rId3"/>
              </a:rPr>
              <a:t>WLA-Group@twdb.texas.gov</a:t>
            </a:r>
            <a:endParaRPr lang="en-US" sz="24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8" name="Graphic 7" descr="Cycle with people outline">
            <a:extLst>
              <a:ext uri="{FF2B5EF4-FFF2-40B4-BE49-F238E27FC236}">
                <a16:creationId xmlns:a16="http://schemas.microsoft.com/office/drawing/2014/main" id="{DAB8EFE3-CC4A-3FEA-B4BB-ED4757794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320" y="6512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22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952E2F-6E7B-DC4D-EA43-2CC86AE8B769}"/>
              </a:ext>
            </a:extLst>
          </p:cNvPr>
          <p:cNvSpPr/>
          <p:nvPr/>
        </p:nvSpPr>
        <p:spPr>
          <a:xfrm>
            <a:off x="0" y="201614"/>
            <a:ext cx="9144000" cy="1178612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8B4CBB-BC0F-6143-363F-CDCB68FB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597D8-221C-2BDF-806D-DF71FDB6C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8" y="2053087"/>
            <a:ext cx="8695592" cy="2008960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Candice De Lello</a:t>
            </a:r>
          </a:p>
          <a:p>
            <a:pPr marL="0" indent="0">
              <a:buNone/>
            </a:pPr>
            <a:r>
              <a:rPr lang="en-US" sz="2400" kern="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512.</a:t>
            </a:r>
            <a:r>
              <a:rPr lang="en-US" sz="2400" kern="0" dirty="0">
                <a:ea typeface="Aptos" panose="020B0004020202020204" pitchFamily="34" charset="0"/>
                <a:cs typeface="Calibri" panose="020F0502020204030204" pitchFamily="34" charset="0"/>
              </a:rPr>
              <a:t>463.0987</a:t>
            </a:r>
            <a:endParaRPr lang="en-US" sz="2400" b="1" kern="0" dirty="0"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u="sng" kern="0" dirty="0">
                <a:effectLst/>
                <a:ea typeface="Aptos" panose="020B000402020202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WLA-Group@twdb.texas.gov</a:t>
            </a:r>
            <a:r>
              <a:rPr lang="en-US" sz="2400" kern="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8ECC0-8E2A-9E24-4ABD-D48EC0F4B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6B729-A5EF-0F43-8347-C630F3865EE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5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1C462-F63D-D651-4F44-D05980C0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1600200"/>
            <a:ext cx="3303917" cy="1110881"/>
          </a:xfrm>
        </p:spPr>
        <p:txBody>
          <a:bodyPr/>
          <a:lstStyle/>
          <a:p>
            <a:r>
              <a:rPr lang="en-US" sz="2400" dirty="0"/>
              <a:t>What is a Water Loss Audit Validation?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A4E75-CD51-4AAA-7550-636916E20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464" y="2826228"/>
            <a:ext cx="3303917" cy="793862"/>
          </a:xfrm>
        </p:spPr>
        <p:txBody>
          <a:bodyPr/>
          <a:lstStyle/>
          <a:p>
            <a:r>
              <a:rPr lang="en-US" dirty="0"/>
              <a:t>Review of purpose and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36A2A-BDE3-21DA-60FD-F1391C028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4823E-DF1B-8E4F-AFAF-FC28F18626E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0" name="Graphic 19" descr="Puzzle outline">
            <a:extLst>
              <a:ext uri="{FF2B5EF4-FFF2-40B4-BE49-F238E27FC236}">
                <a16:creationId xmlns:a16="http://schemas.microsoft.com/office/drawing/2014/main" id="{FE966F50-5453-46B9-4759-C0A1E5FF1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318" y="7006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8F59C-795D-BA70-6628-B639E89E4EDA}"/>
              </a:ext>
            </a:extLst>
          </p:cNvPr>
          <p:cNvSpPr/>
          <p:nvPr/>
        </p:nvSpPr>
        <p:spPr>
          <a:xfrm>
            <a:off x="681487" y="1706937"/>
            <a:ext cx="7781026" cy="3588588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14C00-06A4-2B05-F009-DDC3579A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8701"/>
            <a:ext cx="8696325" cy="1782462"/>
          </a:xfrm>
        </p:spPr>
        <p:txBody>
          <a:bodyPr/>
          <a:lstStyle/>
          <a:p>
            <a:r>
              <a:rPr lang="en-US" dirty="0"/>
              <a:t>What is Water Loss Audit Validation?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2F7CA-7338-EFCE-7322-1919C0AF3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47" y="1960213"/>
            <a:ext cx="7578306" cy="3128859"/>
          </a:xfrm>
        </p:spPr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/>
              <a:t>Independent review of Water Loss Audit to ensure the accuracy and reliability of data submitted to the Texas Water Development Board (TWDB). </a:t>
            </a:r>
          </a:p>
          <a:p>
            <a:pPr algn="just"/>
            <a:endParaRPr lang="en-US" sz="24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/>
              <a:t>Level 1 Validation focuses on identifying potential errors, verifying data, and providing a realistic estimate of water loss. </a:t>
            </a:r>
          </a:p>
          <a:p>
            <a:pPr algn="just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F7905-C962-6649-49BD-7B34EAE99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6B729-A5EF-0F43-8347-C630F3865EE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5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2F16-0BCA-496F-14D3-4996B7BA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Who Is Required?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996B4-B777-8CBC-C9D0-73DED4ACC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EC4DD05-60B8-B848-BE27-0E00A4F79810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0BE7BA6-3BEE-9270-97C2-4220ED7BBA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035622"/>
              </p:ext>
            </p:extLst>
          </p:nvPr>
        </p:nvGraphicFramePr>
        <p:xfrm>
          <a:off x="219075" y="1330325"/>
          <a:ext cx="8696325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76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FD09-82DC-6E5A-7DE4-8DD6A213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Purpose of Validation: Why Validate?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34EC4-8A43-FB35-38F9-60D20A767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416B729-A5EF-0F43-8347-C630F3865EE8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32E888D9-4D4B-89A2-65F6-5BF1CE8828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199283"/>
              </p:ext>
            </p:extLst>
          </p:nvPr>
        </p:nvGraphicFramePr>
        <p:xfrm>
          <a:off x="219075" y="1330325"/>
          <a:ext cx="8696325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073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EC7A4-105D-2781-0A63-BB8BA9DB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1614"/>
            <a:ext cx="8696325" cy="178246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Key Goals of Level 1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97137-5996-8FA1-8655-5E0EA424C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3" y="6396673"/>
            <a:ext cx="1862137" cy="3175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416B729-A5EF-0F43-8347-C630F3865EE8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2A4D89B7-CCAB-8D0E-0615-D62D5E6F6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528801"/>
              </p:ext>
            </p:extLst>
          </p:nvPr>
        </p:nvGraphicFramePr>
        <p:xfrm>
          <a:off x="146649" y="201614"/>
          <a:ext cx="8864001" cy="582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1994DA5-28C7-5CEA-D91B-FBCDB88711EC}"/>
              </a:ext>
            </a:extLst>
          </p:cNvPr>
          <p:cNvSpPr/>
          <p:nvPr/>
        </p:nvSpPr>
        <p:spPr>
          <a:xfrm>
            <a:off x="680048" y="1945258"/>
            <a:ext cx="931653" cy="879894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62EB98-C0B8-F444-F231-92036F559737}"/>
              </a:ext>
            </a:extLst>
          </p:cNvPr>
          <p:cNvSpPr/>
          <p:nvPr/>
        </p:nvSpPr>
        <p:spPr>
          <a:xfrm>
            <a:off x="2963173" y="1949073"/>
            <a:ext cx="931653" cy="879894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C0EB5-C196-E4CD-D521-450AEFA17113}"/>
              </a:ext>
            </a:extLst>
          </p:cNvPr>
          <p:cNvSpPr/>
          <p:nvPr/>
        </p:nvSpPr>
        <p:spPr>
          <a:xfrm>
            <a:off x="5263543" y="1949073"/>
            <a:ext cx="931653" cy="879894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10CB76-2B95-51F8-8DB9-043219819A8C}"/>
              </a:ext>
            </a:extLst>
          </p:cNvPr>
          <p:cNvSpPr/>
          <p:nvPr/>
        </p:nvSpPr>
        <p:spPr>
          <a:xfrm>
            <a:off x="7506419" y="1949074"/>
            <a:ext cx="931653" cy="879894"/>
          </a:xfrm>
          <a:prstGeom prst="rect">
            <a:avLst/>
          </a:prstGeom>
          <a:solidFill>
            <a:srgbClr val="BBCEDD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Information outline">
            <a:extLst>
              <a:ext uri="{FF2B5EF4-FFF2-40B4-BE49-F238E27FC236}">
                <a16:creationId xmlns:a16="http://schemas.microsoft.com/office/drawing/2014/main" id="{96CCE3E7-2AB8-7F24-CED9-33A22D4D3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3607" y="1949572"/>
            <a:ext cx="914400" cy="914400"/>
          </a:xfrm>
          <a:prstGeom prst="rect">
            <a:avLst/>
          </a:prstGeom>
        </p:spPr>
      </p:pic>
      <p:pic>
        <p:nvPicPr>
          <p:cNvPr id="19" name="Graphic 18" descr="Folder Search outline">
            <a:extLst>
              <a:ext uri="{FF2B5EF4-FFF2-40B4-BE49-F238E27FC236}">
                <a16:creationId xmlns:a16="http://schemas.microsoft.com/office/drawing/2014/main" id="{AA9133D9-4B29-4B12-3C13-EF6816FA8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3243" y="1958198"/>
            <a:ext cx="914400" cy="914400"/>
          </a:xfrm>
          <a:prstGeom prst="rect">
            <a:avLst/>
          </a:prstGeom>
        </p:spPr>
      </p:pic>
      <p:pic>
        <p:nvPicPr>
          <p:cNvPr id="21" name="Graphic 20" descr="Search Inventory outline">
            <a:extLst>
              <a:ext uri="{FF2B5EF4-FFF2-40B4-BE49-F238E27FC236}">
                <a16:creationId xmlns:a16="http://schemas.microsoft.com/office/drawing/2014/main" id="{FA83F27F-5EDB-632B-6AB1-3FD350B056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73615" y="1949072"/>
            <a:ext cx="914400" cy="914400"/>
          </a:xfrm>
          <a:prstGeom prst="rect">
            <a:avLst/>
          </a:prstGeom>
        </p:spPr>
      </p:pic>
      <p:pic>
        <p:nvPicPr>
          <p:cNvPr id="23" name="Graphic 22" descr="Checkmark outline">
            <a:extLst>
              <a:ext uri="{FF2B5EF4-FFF2-40B4-BE49-F238E27FC236}">
                <a16:creationId xmlns:a16="http://schemas.microsoft.com/office/drawing/2014/main" id="{A845344E-3B7F-D022-5189-391A8AB92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5928" y="19625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5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60B1-1DD2-EF96-1DAA-F7103897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0"/>
            <a:ext cx="8696325" cy="1782462"/>
          </a:xfrm>
        </p:spPr>
        <p:txBody>
          <a:bodyPr/>
          <a:lstStyle/>
          <a:p>
            <a:r>
              <a:rPr lang="en-US" dirty="0"/>
              <a:t>The Validation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2E145-F8BC-A98C-4DE0-82DDFF2EF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6B729-A5EF-0F43-8347-C630F3865EE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F7551-55F1-AB62-7D4C-A74708B233FD}"/>
              </a:ext>
            </a:extLst>
          </p:cNvPr>
          <p:cNvSpPr/>
          <p:nvPr/>
        </p:nvSpPr>
        <p:spPr>
          <a:xfrm>
            <a:off x="435184" y="1512016"/>
            <a:ext cx="8337429" cy="992037"/>
          </a:xfrm>
          <a:prstGeom prst="rect">
            <a:avLst/>
          </a:prstGeom>
          <a:solidFill>
            <a:srgbClr val="4375A4"/>
          </a:solidFill>
          <a:ln>
            <a:solidFill>
              <a:srgbClr val="4375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Checklist outline">
            <a:extLst>
              <a:ext uri="{FF2B5EF4-FFF2-40B4-BE49-F238E27FC236}">
                <a16:creationId xmlns:a16="http://schemas.microsoft.com/office/drawing/2014/main" id="{5C17CE01-04DD-1BA0-EBC5-65C752B9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0963" y="1550834"/>
            <a:ext cx="914400" cy="914400"/>
          </a:xfrm>
          <a:prstGeom prst="rect">
            <a:avLst/>
          </a:prstGeom>
        </p:spPr>
      </p:pic>
      <p:pic>
        <p:nvPicPr>
          <p:cNvPr id="13" name="Graphic 12" descr="Online meeting outline">
            <a:extLst>
              <a:ext uri="{FF2B5EF4-FFF2-40B4-BE49-F238E27FC236}">
                <a16:creationId xmlns:a16="http://schemas.microsoft.com/office/drawing/2014/main" id="{9446E11B-D9C3-3A7E-DCD7-1A28F4DBE6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3321" y="1560425"/>
            <a:ext cx="914400" cy="914400"/>
          </a:xfrm>
          <a:prstGeom prst="rect">
            <a:avLst/>
          </a:prstGeom>
        </p:spPr>
      </p:pic>
      <p:pic>
        <p:nvPicPr>
          <p:cNvPr id="15" name="Graphic 14" descr="Monitor outline">
            <a:extLst>
              <a:ext uri="{FF2B5EF4-FFF2-40B4-BE49-F238E27FC236}">
                <a16:creationId xmlns:a16="http://schemas.microsoft.com/office/drawing/2014/main" id="{1861CA02-73A2-2295-5622-92350B7C1ED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439" y="1589653"/>
            <a:ext cx="914400" cy="914400"/>
          </a:xfrm>
          <a:prstGeom prst="rect">
            <a:avLst/>
          </a:prstGeom>
        </p:spPr>
      </p:pic>
      <p:pic>
        <p:nvPicPr>
          <p:cNvPr id="17" name="Graphic 16" descr="Document outline">
            <a:extLst>
              <a:ext uri="{FF2B5EF4-FFF2-40B4-BE49-F238E27FC236}">
                <a16:creationId xmlns:a16="http://schemas.microsoft.com/office/drawing/2014/main" id="{299B5920-7F52-68DB-A205-5D6A7A41FC8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1161" y="1546520"/>
            <a:ext cx="914400" cy="914400"/>
          </a:xfrm>
          <a:prstGeom prst="rect">
            <a:avLst/>
          </a:prstGeom>
        </p:spPr>
      </p:pic>
      <p:pic>
        <p:nvPicPr>
          <p:cNvPr id="19" name="Graphic 18" descr="Inbox Check outline">
            <a:extLst>
              <a:ext uri="{FF2B5EF4-FFF2-40B4-BE49-F238E27FC236}">
                <a16:creationId xmlns:a16="http://schemas.microsoft.com/office/drawing/2014/main" id="{B0023F04-700B-B384-7A40-BE0814065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0516" y="1736152"/>
            <a:ext cx="497127" cy="4971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3F9951-3400-4B68-ED4F-55182208247C}"/>
              </a:ext>
            </a:extLst>
          </p:cNvPr>
          <p:cNvSpPr txBox="1"/>
          <p:nvPr/>
        </p:nvSpPr>
        <p:spPr>
          <a:xfrm>
            <a:off x="619262" y="2699105"/>
            <a:ext cx="1552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WLA Submittal</a:t>
            </a:r>
          </a:p>
          <a:p>
            <a:pPr algn="l"/>
            <a:endParaRPr lang="en-US" sz="1600" i="0" u="none" strike="noStrike" baseline="0" dirty="0"/>
          </a:p>
          <a:p>
            <a:pPr algn="l"/>
            <a:r>
              <a:rPr lang="en-US" sz="1600" i="0" u="none" strike="noStrike" baseline="0" dirty="0"/>
              <a:t>Utility submits WLA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9F175C-565C-8CE2-7110-2731F21D6C4C}"/>
              </a:ext>
            </a:extLst>
          </p:cNvPr>
          <p:cNvSpPr txBox="1"/>
          <p:nvPr/>
        </p:nvSpPr>
        <p:spPr>
          <a:xfrm>
            <a:off x="2437095" y="2699106"/>
            <a:ext cx="18621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strike="noStrike" baseline="0" dirty="0"/>
              <a:t>Document Request</a:t>
            </a:r>
          </a:p>
          <a:p>
            <a:pPr algn="ctr"/>
            <a:endParaRPr lang="en-US" b="1" dirty="0"/>
          </a:p>
          <a:p>
            <a:pPr algn="ctr"/>
            <a:r>
              <a:rPr lang="en-US" sz="1600" b="0" i="0" u="none" strike="noStrike" baseline="0" dirty="0"/>
              <a:t>TWDB requests </a:t>
            </a:r>
            <a:r>
              <a:rPr lang="en-US" sz="1600" dirty="0"/>
              <a:t>supporting documentation and </a:t>
            </a:r>
            <a:r>
              <a:rPr lang="en-US" sz="1600" b="0" i="0" u="none" strike="noStrike" baseline="0" dirty="0"/>
              <a:t>reviews the utility’s WLA submission and supporting documents.</a:t>
            </a:r>
            <a:endParaRPr lang="en-US" sz="1600" i="0" u="none" strike="noStrike" baseline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2E6059-3300-CCCC-9A3C-717817A0E61A}"/>
              </a:ext>
            </a:extLst>
          </p:cNvPr>
          <p:cNvSpPr txBox="1"/>
          <p:nvPr/>
        </p:nvSpPr>
        <p:spPr>
          <a:xfrm>
            <a:off x="4741803" y="2586733"/>
            <a:ext cx="17719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strike="noStrike" baseline="0" dirty="0"/>
              <a:t>Validation Interview</a:t>
            </a:r>
          </a:p>
          <a:p>
            <a:pPr marL="0" indent="0" algn="l">
              <a:buNone/>
            </a:pPr>
            <a:endParaRPr lang="en-US" sz="1800" b="0" i="0" u="none" strike="noStrike" baseline="0" dirty="0"/>
          </a:p>
          <a:p>
            <a:pPr marL="0" indent="0">
              <a:buNone/>
            </a:pPr>
            <a:r>
              <a:rPr lang="en-US" sz="1600" b="0" i="0" u="none" strike="noStrike" baseline="0" dirty="0"/>
              <a:t>Collaborative discussion between TWDB and Utility to understand utility operations, data sources, and assumptions.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384F8F-2092-CE6D-E505-C82D47455504}"/>
              </a:ext>
            </a:extLst>
          </p:cNvPr>
          <p:cNvSpPr txBox="1"/>
          <p:nvPr/>
        </p:nvSpPr>
        <p:spPr>
          <a:xfrm>
            <a:off x="6713175" y="2586733"/>
            <a:ext cx="19908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strike="noStrike" baseline="0" dirty="0"/>
              <a:t>Validation Report</a:t>
            </a:r>
          </a:p>
          <a:p>
            <a:pPr marL="0" indent="0" algn="l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TWDB provides Utility a Validation Report with a s</a:t>
            </a:r>
            <a:r>
              <a:rPr lang="en-US" sz="1600" b="0" i="0" u="none" strike="noStrike" baseline="0" dirty="0"/>
              <a:t>ummary of findings, recommendations, and suggested improvements (TWDB updates and resubmits WLA/WUS)</a:t>
            </a:r>
          </a:p>
        </p:txBody>
      </p:sp>
    </p:spTree>
    <p:extLst>
      <p:ext uri="{BB962C8B-B14F-4D97-AF65-F5344CB8AC3E}">
        <p14:creationId xmlns:p14="http://schemas.microsoft.com/office/powerpoint/2010/main" val="86052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BB918-FABA-F180-F31D-585519071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6B729-A5EF-0F43-8347-C630F3865EE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65FEA8-8A79-700D-3443-25D30C79454D}"/>
              </a:ext>
            </a:extLst>
          </p:cNvPr>
          <p:cNvSpPr txBox="1">
            <a:spLocks/>
          </p:cNvSpPr>
          <p:nvPr/>
        </p:nvSpPr>
        <p:spPr>
          <a:xfrm>
            <a:off x="1017917" y="2113471"/>
            <a:ext cx="2346385" cy="299336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rgbClr val="007DB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What Utilities Need to Provide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Graphic 7" descr="Clipboard Checked outline">
            <a:extLst>
              <a:ext uri="{FF2B5EF4-FFF2-40B4-BE49-F238E27FC236}">
                <a16:creationId xmlns:a16="http://schemas.microsoft.com/office/drawing/2014/main" id="{3CF63B09-B79A-43CE-ADA4-96AC0C8F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04" y="55640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EA8939-3038-E48C-8548-E9971D8A8416}"/>
              </a:ext>
            </a:extLst>
          </p:cNvPr>
          <p:cNvSpPr txBox="1"/>
          <p:nvPr/>
        </p:nvSpPr>
        <p:spPr>
          <a:xfrm>
            <a:off x="3976778" y="681486"/>
            <a:ext cx="45029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b="1" dirty="0"/>
              <a:t>Completed WLA</a:t>
            </a:r>
          </a:p>
          <a:p>
            <a:pPr marL="342900" indent="-342900">
              <a:buFont typeface="+mj-lt"/>
              <a:buAutoNum type="arabicParenR"/>
            </a:pPr>
            <a:r>
              <a:rPr lang="en-US" b="1" dirty="0"/>
              <a:t>Supporting documentation: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 Schematic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 Intake monthly volumes (by source) and meter testing/calibration reports.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Billed Metered, Billed Unmetered, Unbilled Metered, and Unbilled Unmetered monthly volumes (by class/type) and meter testing reports.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Breaks and Leaks 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Retail Price of Water calculation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Variable Production of Cost calculation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Pre-Validation Questionnaire</a:t>
            </a:r>
          </a:p>
          <a:p>
            <a:pPr marL="342900" indent="-342900">
              <a:buFont typeface="+mj-lt"/>
              <a:buAutoNum type="arabicParenR"/>
            </a:pPr>
            <a:r>
              <a:rPr lang="en-US" b="1" dirty="0"/>
              <a:t>Staff present for the validation interview.</a:t>
            </a:r>
          </a:p>
        </p:txBody>
      </p:sp>
    </p:spTree>
    <p:extLst>
      <p:ext uri="{BB962C8B-B14F-4D97-AF65-F5344CB8AC3E}">
        <p14:creationId xmlns:p14="http://schemas.microsoft.com/office/powerpoint/2010/main" val="1885633098"/>
      </p:ext>
    </p:extLst>
  </p:cSld>
  <p:clrMapOvr>
    <a:masterClrMapping/>
  </p:clrMapOvr>
</p:sld>
</file>

<file path=ppt/theme/theme1.xml><?xml version="1.0" encoding="utf-8"?>
<a:theme xmlns:a="http://schemas.openxmlformats.org/drawingml/2006/main" name="twdb-ppt-white-template-footer-blue-1504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FEACBB8D-ABD7-CB47-A91F-BE7EF13B5C48}" vid="{17EBCFE2-EDC0-734A-8931-5025C7E4AC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twdb_ppt_template_4-3_05-2024 (1)</Template>
  <TotalTime>1675</TotalTime>
  <Words>1108</Words>
  <Application>Microsoft Office PowerPoint</Application>
  <PresentationFormat>On-screen Show (4:3)</PresentationFormat>
  <Paragraphs>189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Wingdings</vt:lpstr>
      <vt:lpstr>twdb-ppt-white-template-footer-blue-1504</vt:lpstr>
      <vt:lpstr>PowerPoint Presentation</vt:lpstr>
      <vt:lpstr>PowerPoint Presentation</vt:lpstr>
      <vt:lpstr>What is a Water Loss Audit Validation?</vt:lpstr>
      <vt:lpstr>What is Water Loss Audit Validation?</vt:lpstr>
      <vt:lpstr>Who Is Required?</vt:lpstr>
      <vt:lpstr>Purpose of Validation: Why Validate?</vt:lpstr>
      <vt:lpstr>Key Goals of Level 1 Validation</vt:lpstr>
      <vt:lpstr>The Validation Process</vt:lpstr>
      <vt:lpstr>PowerPoint Presentation</vt:lpstr>
      <vt:lpstr>Documentation Examples</vt:lpstr>
      <vt:lpstr>Documentation Examples</vt:lpstr>
      <vt:lpstr>Documentation</vt:lpstr>
      <vt:lpstr>Documentation Examples</vt:lpstr>
      <vt:lpstr>Documentation Examples</vt:lpstr>
      <vt:lpstr>Documentation</vt:lpstr>
      <vt:lpstr>What Is Asked During Validation?</vt:lpstr>
      <vt:lpstr>Example Questions</vt:lpstr>
      <vt:lpstr>Benefits to Utilities</vt:lpstr>
      <vt:lpstr>Taking Action</vt:lpstr>
      <vt:lpstr>FAQs</vt:lpstr>
      <vt:lpstr>Resources</vt:lpstr>
      <vt:lpstr>Questions? </vt:lpstr>
    </vt:vector>
  </TitlesOfParts>
  <Company>Texas Water Development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Candice DeLello</dc:creator>
  <cp:lastModifiedBy>Candice DeLello</cp:lastModifiedBy>
  <cp:revision>20</cp:revision>
  <cp:lastPrinted>2025-01-15T13:22:06Z</cp:lastPrinted>
  <dcterms:created xsi:type="dcterms:W3CDTF">2025-01-08T20:59:22Z</dcterms:created>
  <dcterms:modified xsi:type="dcterms:W3CDTF">2025-01-15T13:26:57Z</dcterms:modified>
</cp:coreProperties>
</file>